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2C224-A0D1-2041-B4C5-C8F95EC749AC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18BBE-D89A-2C4F-9D22-44D621ADB4B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42"/>
          <p:cNvSpPr txBox="1"/>
          <p:nvPr/>
        </p:nvSpPr>
        <p:spPr>
          <a:xfrm>
            <a:off x="1777999" y="1131075"/>
            <a:ext cx="4807857" cy="28829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757555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报考前填写《继续教育申请表》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778000" y="3222214"/>
            <a:ext cx="4807855" cy="315643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548005" algn="ctr">
              <a:spcBef>
                <a:spcPts val="360"/>
              </a:spcBef>
              <a:spcAft>
                <a:spcPts val="0"/>
              </a:spcAft>
            </a:pPr>
            <a:r>
              <a:rPr lang="en-US" altLang="zh-CN" sz="1100" dirty="0">
                <a:latin typeface="+mn-ea"/>
              </a:rPr>
              <a:t>报省教育厅审核后，报省人力资源和社会保障厅审批</a:t>
            </a:r>
            <a:r>
              <a:rPr lang="zh-CN" altLang="zh-CN" sz="1100" dirty="0" smtClean="0">
                <a:effectLst/>
                <a:latin typeface="+mn-ea"/>
              </a:rPr>
              <a:t> 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778000" y="1693631"/>
            <a:ext cx="4807856" cy="28829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548005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所在单位负责人签署意见，并加盖公章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777999" y="3794210"/>
            <a:ext cx="2655654" cy="28829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338455" algn="ctr">
              <a:spcBef>
                <a:spcPts val="360"/>
              </a:spcBef>
              <a:spcAft>
                <a:spcPts val="0"/>
              </a:spcAft>
            </a:pPr>
            <a:r>
              <a:rPr lang="en-US" altLang="zh-CN" sz="1100" dirty="0">
                <a:latin typeface="+mn-ea"/>
              </a:rPr>
              <a:t>通过考试录取，在职攻读</a:t>
            </a:r>
            <a:r>
              <a:rPr lang="zh-CN" altLang="zh-CN" sz="1100" dirty="0" smtClean="0">
                <a:effectLst/>
                <a:latin typeface="+mn-ea"/>
              </a:rPr>
              <a:t> 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778000" y="2779844"/>
            <a:ext cx="4807855" cy="256054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338455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明确权利义务关系，签订《继续教育协议书》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751094" y="3794211"/>
            <a:ext cx="3374404" cy="28829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287655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 smtClean="0">
                <a:effectLst/>
                <a:latin typeface="+mn-ea"/>
                <a:cs typeface="宋体" panose="02010600030101010101" pitchFamily="2" charset="-122"/>
              </a:rPr>
              <a:t>若未能录取，下年度须重新申请审批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grpSp>
        <p:nvGrpSpPr>
          <p:cNvPr id="49" name="组合 190"/>
          <p:cNvGrpSpPr/>
          <p:nvPr/>
        </p:nvGrpSpPr>
        <p:grpSpPr>
          <a:xfrm>
            <a:off x="6585855" y="1246025"/>
            <a:ext cx="943431" cy="2548185"/>
            <a:chOff x="6614" y="1674"/>
            <a:chExt cx="1309" cy="3537"/>
          </a:xfrm>
        </p:grpSpPr>
        <p:cxnSp>
          <p:nvCxnSpPr>
            <p:cNvPr id="50" name="直线 191"/>
            <p:cNvCxnSpPr/>
            <p:nvPr/>
          </p:nvCxnSpPr>
          <p:spPr>
            <a:xfrm flipH="1">
              <a:off x="6709" y="1721"/>
              <a:ext cx="1214" cy="0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51" name="任意多边形 192"/>
            <p:cNvSpPr/>
            <p:nvPr/>
          </p:nvSpPr>
          <p:spPr>
            <a:xfrm>
              <a:off x="6614" y="1674"/>
              <a:ext cx="127" cy="93"/>
            </a:xfrm>
            <a:custGeom>
              <a:avLst/>
              <a:gdLst/>
              <a:ahLst/>
              <a:cxnLst/>
              <a:rect l="0" t="0" r="0" b="0"/>
              <a:pathLst>
                <a:path w="127" h="93">
                  <a:moveTo>
                    <a:pt x="127" y="0"/>
                  </a:moveTo>
                  <a:lnTo>
                    <a:pt x="0" y="46"/>
                  </a:lnTo>
                  <a:lnTo>
                    <a:pt x="127" y="9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upright="1"/>
            <a:lstStyle/>
            <a:p>
              <a:pPr algn="ctr"/>
              <a:endParaRPr lang="zh-CN" altLang="en-US" sz="1100">
                <a:latin typeface="+mn-ea"/>
              </a:endParaRPr>
            </a:p>
          </p:txBody>
        </p:sp>
        <p:cxnSp>
          <p:nvCxnSpPr>
            <p:cNvPr id="52" name="直线 193"/>
            <p:cNvCxnSpPr/>
            <p:nvPr/>
          </p:nvCxnSpPr>
          <p:spPr>
            <a:xfrm>
              <a:off x="7912" y="1721"/>
              <a:ext cx="0" cy="3490"/>
            </a:xfrm>
            <a:prstGeom prst="line">
              <a:avLst/>
            </a:prstGeom>
            <a:ln w="63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53" name="文本框 52"/>
          <p:cNvSpPr txBox="1"/>
          <p:nvPr/>
        </p:nvSpPr>
        <p:spPr>
          <a:xfrm>
            <a:off x="3658506" y="4824095"/>
            <a:ext cx="4466991" cy="51181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71755" marR="635" algn="ctr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在校外学习的</a:t>
            </a:r>
            <a:r>
              <a:rPr lang="en-US" sz="1100" spc="-290" dirty="0">
                <a:effectLst/>
                <a:latin typeface="+mn-ea"/>
                <a:cs typeface="宋体" panose="02010600030101010101" pitchFamily="2" charset="-122"/>
              </a:rPr>
              <a:t>，</a:t>
            </a: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完成学业后须将学籍档案及学历</a:t>
            </a:r>
            <a:r>
              <a:rPr lang="en-US" sz="1100" spc="-290" dirty="0">
                <a:effectLst/>
                <a:latin typeface="+mn-ea"/>
                <a:cs typeface="宋体" panose="02010600030101010101" pitchFamily="2" charset="-122"/>
              </a:rPr>
              <a:t>、</a:t>
            </a: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学位证书复印件交人事处归档</a:t>
            </a:r>
            <a:r>
              <a:rPr lang="en-US" sz="1100" spc="-25" dirty="0">
                <a:effectLst/>
                <a:latin typeface="+mn-ea"/>
                <a:cs typeface="宋体" panose="02010600030101010101" pitchFamily="2" charset="-122"/>
              </a:rPr>
              <a:t>，</a:t>
            </a: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再向人事处提出经费</a:t>
            </a:r>
            <a:r>
              <a:rPr lang="en-US" sz="1100" dirty="0" smtClean="0">
                <a:effectLst/>
                <a:latin typeface="+mn-ea"/>
                <a:cs typeface="宋体" panose="02010600030101010101" pitchFamily="2" charset="-122"/>
              </a:rPr>
              <a:t>报销</a:t>
            </a:r>
            <a:r>
              <a:rPr lang="zh-CN" altLang="en-US" sz="1100" spc="-85" dirty="0" smtClean="0">
                <a:latin typeface="+mn-ea"/>
                <a:cs typeface="宋体" panose="02010600030101010101" pitchFamily="2" charset="-122"/>
              </a:rPr>
              <a:t>申请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3658505" y="5484495"/>
            <a:ext cx="4466991" cy="60715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71755" marR="635" algn="ctr">
              <a:lnSpc>
                <a:spcPct val="120000"/>
              </a:lnSpc>
              <a:spcBef>
                <a:spcPts val="360"/>
              </a:spcBef>
            </a:pPr>
            <a:r>
              <a:rPr lang="en-US" altLang="zh-CN" sz="1100">
                <a:latin typeface="+mn-ea"/>
              </a:rPr>
              <a:t>根据报考时的继续教育审批材料及协议书</a:t>
            </a:r>
            <a:r>
              <a:rPr lang="en-US" altLang="zh-CN" sz="1100" smtClean="0">
                <a:latin typeface="+mn-ea"/>
              </a:rPr>
              <a:t>，人事处核定经费报销比例或额度</a:t>
            </a:r>
            <a:r>
              <a:rPr lang="en-US" altLang="zh-CN" sz="1100" dirty="0" err="1">
                <a:latin typeface="+mn-ea"/>
              </a:rPr>
              <a:t>，</a:t>
            </a:r>
            <a:r>
              <a:rPr lang="en-US" altLang="zh-CN" sz="1100" dirty="0" err="1" smtClean="0">
                <a:latin typeface="+mn-ea"/>
              </a:rPr>
              <a:t>签署报销意见</a:t>
            </a:r>
            <a:r>
              <a:rPr lang="en-US" sz="1100" spc="-85" dirty="0" smtClean="0">
                <a:effectLst/>
                <a:latin typeface="+mn-ea"/>
                <a:cs typeface="宋体" panose="02010600030101010101" pitchFamily="2" charset="-122"/>
              </a:rPr>
              <a:t>。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1777999" y="4338855"/>
            <a:ext cx="1724025" cy="2192574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fontAlgn="ctr"/>
            <a:r>
              <a:rPr lang="en-US" altLang="zh-CN" sz="1100" dirty="0">
                <a:latin typeface="+mn-ea"/>
              </a:rPr>
              <a:t> </a:t>
            </a:r>
            <a:r>
              <a:rPr lang="en-US" altLang="zh-CN" sz="1100" dirty="0" smtClean="0">
                <a:latin typeface="+mn-ea"/>
              </a:rPr>
              <a:t>   </a:t>
            </a:r>
            <a:r>
              <a:rPr lang="zh-CN" altLang="en-US" sz="1100" dirty="0" smtClean="0">
                <a:latin typeface="+mn-ea"/>
              </a:rPr>
              <a:t>在</a:t>
            </a:r>
            <a:r>
              <a:rPr lang="zh-CN" altLang="en-US" sz="1100" dirty="0" smtClean="0">
                <a:latin typeface="+mn-ea"/>
              </a:rPr>
              <a:t>本院学习的，在缴费注册时须凭录取通</a:t>
            </a:r>
            <a:r>
              <a:rPr lang="en-US" altLang="zh-CN" sz="1100" dirty="0" smtClean="0">
                <a:latin typeface="+mn-ea"/>
              </a:rPr>
              <a:t>知</a:t>
            </a:r>
            <a:r>
              <a:rPr lang="en-US" altLang="zh-CN" sz="1100" dirty="0">
                <a:latin typeface="+mn-ea"/>
              </a:rPr>
              <a:t>书到人事处开具证明，凭该证明给予减免规定额度学费。</a:t>
            </a:r>
            <a:endParaRPr lang="zh-CN" altLang="zh-CN" sz="1100" dirty="0">
              <a:latin typeface="+mn-ea"/>
            </a:endParaRPr>
          </a:p>
          <a:p>
            <a:pPr fontAlgn="ctr"/>
            <a:r>
              <a:rPr lang="en-US" altLang="zh-CN" sz="1100" dirty="0">
                <a:latin typeface="+mn-ea"/>
              </a:rPr>
              <a:t> </a:t>
            </a:r>
            <a:r>
              <a:rPr lang="en-US" altLang="zh-CN" sz="1100" dirty="0" smtClean="0">
                <a:latin typeface="+mn-ea"/>
              </a:rPr>
              <a:t>   </a:t>
            </a:r>
            <a:r>
              <a:rPr lang="zh-CN" altLang="en-US" sz="1100" dirty="0" smtClean="0">
                <a:latin typeface="+mn-ea"/>
              </a:rPr>
              <a:t>完</a:t>
            </a:r>
            <a:r>
              <a:rPr lang="en-US" altLang="zh-CN" sz="1100" dirty="0" err="1" smtClean="0">
                <a:latin typeface="+mn-ea"/>
              </a:rPr>
              <a:t>成</a:t>
            </a:r>
            <a:r>
              <a:rPr lang="en-US" altLang="zh-CN" sz="1100" dirty="0" err="1">
                <a:latin typeface="+mn-ea"/>
              </a:rPr>
              <a:t>学业后须将学籍档案及学历、学位证书复印件交人事处归档</a:t>
            </a:r>
            <a:r>
              <a:rPr lang="en-US" altLang="zh-CN" sz="1100" dirty="0">
                <a:latin typeface="+mn-ea"/>
              </a:rPr>
              <a:t>。</a:t>
            </a:r>
            <a:r>
              <a:rPr lang="zh-CN" altLang="zh-CN" sz="1100" dirty="0" smtClean="0">
                <a:effectLst/>
                <a:latin typeface="+mn-ea"/>
              </a:rPr>
              <a:t> 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735645" y="540275"/>
            <a:ext cx="1579278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zh-CN" altLang="en-US" b="1" dirty="0" smtClean="0">
                <a:latin typeface="+mn-ea"/>
              </a:rPr>
              <a:t>继续教育流程</a:t>
            </a:r>
            <a:endParaRPr kumimoji="1" lang="zh-CN" altLang="en-US" b="1" dirty="0">
              <a:latin typeface="+mn-ea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3658506" y="6243139"/>
            <a:ext cx="4466992" cy="28829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384810" algn="ctr">
              <a:spcBef>
                <a:spcPts val="355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申请人凭学费发票到计财处完成经费报销手续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778000" y="2229018"/>
            <a:ext cx="4807856" cy="288290"/>
          </a:xfrm>
          <a:prstGeom prst="rect">
            <a:avLst/>
          </a:prstGeom>
          <a:noFill/>
          <a:ln w="444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 upright="1"/>
          <a:lstStyle/>
          <a:p>
            <a:pPr marL="128270" algn="ctr">
              <a:spcBef>
                <a:spcPts val="36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n-ea"/>
                <a:cs typeface="宋体" panose="02010600030101010101" pitchFamily="2" charset="-122"/>
              </a:rPr>
              <a:t>所在单位同意报考后，报人事处审核，分管领导批准</a:t>
            </a:r>
            <a:endParaRPr lang="zh-CN" sz="1100" dirty="0">
              <a:effectLst/>
              <a:latin typeface="+mn-ea"/>
              <a:cs typeface="宋体" panose="02010600030101010101" pitchFamily="2" charset="-122"/>
            </a:endParaRPr>
          </a:p>
        </p:txBody>
      </p:sp>
      <p:cxnSp>
        <p:nvCxnSpPr>
          <p:cNvPr id="75" name="直线箭头连接符 74"/>
          <p:cNvCxnSpPr/>
          <p:nvPr/>
        </p:nvCxnSpPr>
        <p:spPr>
          <a:xfrm>
            <a:off x="5803295" y="3537857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线箭头连接符 75"/>
          <p:cNvCxnSpPr/>
          <p:nvPr/>
        </p:nvCxnSpPr>
        <p:spPr>
          <a:xfrm>
            <a:off x="4137683" y="1437277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线箭头连接符 76"/>
          <p:cNvCxnSpPr/>
          <p:nvPr/>
        </p:nvCxnSpPr>
        <p:spPr>
          <a:xfrm>
            <a:off x="4137683" y="1981921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线箭头连接符 77"/>
          <p:cNvCxnSpPr/>
          <p:nvPr/>
        </p:nvCxnSpPr>
        <p:spPr>
          <a:xfrm>
            <a:off x="4137683" y="2517308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线箭头连接符 78"/>
          <p:cNvCxnSpPr/>
          <p:nvPr/>
        </p:nvCxnSpPr>
        <p:spPr>
          <a:xfrm>
            <a:off x="2700769" y="4082501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线箭头连接符 79"/>
          <p:cNvCxnSpPr/>
          <p:nvPr/>
        </p:nvCxnSpPr>
        <p:spPr>
          <a:xfrm>
            <a:off x="3216027" y="3537856"/>
            <a:ext cx="0" cy="256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肘形连接符 82"/>
          <p:cNvCxnSpPr/>
          <p:nvPr/>
        </p:nvCxnSpPr>
        <p:spPr>
          <a:xfrm rot="16200000" flipH="1">
            <a:off x="4012911" y="4085912"/>
            <a:ext cx="741596" cy="734774"/>
          </a:xfrm>
          <a:prstGeom prst="bentConnector3">
            <a:avLst>
              <a:gd name="adj1" fmla="val 4537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线箭头连接符 90"/>
          <p:cNvCxnSpPr/>
          <p:nvPr/>
        </p:nvCxnSpPr>
        <p:spPr>
          <a:xfrm>
            <a:off x="5803295" y="5335905"/>
            <a:ext cx="0" cy="14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直线箭头连接符 92"/>
          <p:cNvCxnSpPr/>
          <p:nvPr/>
        </p:nvCxnSpPr>
        <p:spPr>
          <a:xfrm>
            <a:off x="5803161" y="6091645"/>
            <a:ext cx="0" cy="14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5</cp:revision>
  <dcterms:created xsi:type="dcterms:W3CDTF">2019-08-10T01:48:00Z</dcterms:created>
  <dcterms:modified xsi:type="dcterms:W3CDTF">2019-08-27T02:13:28Z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