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7" d="100"/>
          <a:sy n="87" d="100"/>
        </p:scale>
        <p:origin x="149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kumimoji="1" lang="zh-CN" altLang="en-US" smtClean="0"/>
              <a:t>单击此处编辑母版标题样式</a:t>
            </a:r>
            <a:endParaRPr kumimoji="1"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zh-CN" altLang="en-US" smtClean="0"/>
              <a:t>单击此处编辑母版副标题样式</a:t>
            </a:r>
            <a:endParaRPr kumimoji="1" lang="zh-CN" altLang="en-US"/>
          </a:p>
        </p:txBody>
      </p:sp>
      <p:sp>
        <p:nvSpPr>
          <p:cNvPr id="4" name="日期占位符 3"/>
          <p:cNvSpPr>
            <a:spLocks noGrp="1"/>
          </p:cNvSpPr>
          <p:nvPr>
            <p:ph type="dt" sz="half" idx="10"/>
          </p:nvPr>
        </p:nvSpPr>
        <p:spPr/>
        <p:txBody>
          <a:bodyPr/>
          <a:lstStyle/>
          <a:p>
            <a:fld id="{25047C6C-9EC2-B24A-B6DF-1CC798E479E8}" type="datetimeFigureOut">
              <a:rPr kumimoji="1" lang="zh-CN" altLang="en-US" smtClean="0"/>
              <a:t>2019-8-27</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DC9E5DAE-F7EC-864D-A304-C9366874AFA8}" type="slidenum">
              <a:rPr kumimoji="1" lang="zh-CN" altLang="en-US" smtClean="0"/>
              <a:t>‹#›</a:t>
            </a:fld>
            <a:endParaRPr kumimoji="1" lang="zh-CN" altLang="en-US"/>
          </a:p>
        </p:txBody>
      </p:sp>
    </p:spTree>
    <p:extLst>
      <p:ext uri="{BB962C8B-B14F-4D97-AF65-F5344CB8AC3E}">
        <p14:creationId xmlns:p14="http://schemas.microsoft.com/office/powerpoint/2010/main" val="1125447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竖排文本占位符 2"/>
          <p:cNvSpPr>
            <a:spLocks noGrp="1"/>
          </p:cNvSpPr>
          <p:nvPr>
            <p:ph type="body" orient="vert" idx="1"/>
          </p:nvPr>
        </p:nvSpPr>
        <p:spPr/>
        <p:txBody>
          <a:bodyPr vert="eaVert"/>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25047C6C-9EC2-B24A-B6DF-1CC798E479E8}" type="datetimeFigureOut">
              <a:rPr kumimoji="1" lang="zh-CN" altLang="en-US" smtClean="0"/>
              <a:t>2019-8-27</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DC9E5DAE-F7EC-864D-A304-C9366874AFA8}" type="slidenum">
              <a:rPr kumimoji="1" lang="zh-CN" altLang="en-US" smtClean="0"/>
              <a:t>‹#›</a:t>
            </a:fld>
            <a:endParaRPr kumimoji="1" lang="zh-CN" altLang="en-US"/>
          </a:p>
        </p:txBody>
      </p:sp>
    </p:spTree>
    <p:extLst>
      <p:ext uri="{BB962C8B-B14F-4D97-AF65-F5344CB8AC3E}">
        <p14:creationId xmlns:p14="http://schemas.microsoft.com/office/powerpoint/2010/main" val="2570607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kumimoji="1" lang="zh-CN" altLang="en-US" smtClean="0"/>
              <a:t>单击此处编辑母版标题样式</a:t>
            </a:r>
            <a:endParaRPr kumimoji="1" lang="zh-CN" altLang="en-US"/>
          </a:p>
        </p:txBody>
      </p:sp>
      <p:sp>
        <p:nvSpPr>
          <p:cNvPr id="3" name="竖排文本占位符 2"/>
          <p:cNvSpPr>
            <a:spLocks noGrp="1"/>
          </p:cNvSpPr>
          <p:nvPr>
            <p:ph type="body" orient="vert" idx="1"/>
          </p:nvPr>
        </p:nvSpPr>
        <p:spPr>
          <a:xfrm>
            <a:off x="457200" y="274638"/>
            <a:ext cx="6019800" cy="5851525"/>
          </a:xfrm>
        </p:spPr>
        <p:txBody>
          <a:bodyPr vert="eaVert"/>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25047C6C-9EC2-B24A-B6DF-1CC798E479E8}" type="datetimeFigureOut">
              <a:rPr kumimoji="1" lang="zh-CN" altLang="en-US" smtClean="0"/>
              <a:t>2019-8-27</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DC9E5DAE-F7EC-864D-A304-C9366874AFA8}" type="slidenum">
              <a:rPr kumimoji="1" lang="zh-CN" altLang="en-US" smtClean="0"/>
              <a:t>‹#›</a:t>
            </a:fld>
            <a:endParaRPr kumimoji="1" lang="zh-CN" altLang="en-US"/>
          </a:p>
        </p:txBody>
      </p:sp>
    </p:spTree>
    <p:extLst>
      <p:ext uri="{BB962C8B-B14F-4D97-AF65-F5344CB8AC3E}">
        <p14:creationId xmlns:p14="http://schemas.microsoft.com/office/powerpoint/2010/main" val="3454346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内容占位符 2"/>
          <p:cNvSpPr>
            <a:spLocks noGrp="1"/>
          </p:cNvSpPr>
          <p:nvPr>
            <p:ph idx="1"/>
          </p:nvPr>
        </p:nvSpPr>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25047C6C-9EC2-B24A-B6DF-1CC798E479E8}" type="datetimeFigureOut">
              <a:rPr kumimoji="1" lang="zh-CN" altLang="en-US" smtClean="0"/>
              <a:t>2019-8-27</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DC9E5DAE-F7EC-864D-A304-C9366874AFA8}" type="slidenum">
              <a:rPr kumimoji="1" lang="zh-CN" altLang="en-US" smtClean="0"/>
              <a:t>‹#›</a:t>
            </a:fld>
            <a:endParaRPr kumimoji="1" lang="zh-CN" altLang="en-US"/>
          </a:p>
        </p:txBody>
      </p:sp>
    </p:spTree>
    <p:extLst>
      <p:ext uri="{BB962C8B-B14F-4D97-AF65-F5344CB8AC3E}">
        <p14:creationId xmlns:p14="http://schemas.microsoft.com/office/powerpoint/2010/main" val="211574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zh-CN" altLang="en-US" smtClean="0"/>
              <a:t>单击此处编辑母版文本样式</a:t>
            </a:r>
          </a:p>
        </p:txBody>
      </p:sp>
      <p:sp>
        <p:nvSpPr>
          <p:cNvPr id="4" name="日期占位符 3"/>
          <p:cNvSpPr>
            <a:spLocks noGrp="1"/>
          </p:cNvSpPr>
          <p:nvPr>
            <p:ph type="dt" sz="half" idx="10"/>
          </p:nvPr>
        </p:nvSpPr>
        <p:spPr/>
        <p:txBody>
          <a:bodyPr/>
          <a:lstStyle/>
          <a:p>
            <a:fld id="{25047C6C-9EC2-B24A-B6DF-1CC798E479E8}" type="datetimeFigureOut">
              <a:rPr kumimoji="1" lang="zh-CN" altLang="en-US" smtClean="0"/>
              <a:t>2019-8-27</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DC9E5DAE-F7EC-864D-A304-C9366874AFA8}" type="slidenum">
              <a:rPr kumimoji="1" lang="zh-CN" altLang="en-US" smtClean="0"/>
              <a:t>‹#›</a:t>
            </a:fld>
            <a:endParaRPr kumimoji="1" lang="zh-CN" altLang="en-US"/>
          </a:p>
        </p:txBody>
      </p:sp>
    </p:spTree>
    <p:extLst>
      <p:ext uri="{BB962C8B-B14F-4D97-AF65-F5344CB8AC3E}">
        <p14:creationId xmlns:p14="http://schemas.microsoft.com/office/powerpoint/2010/main" val="1698660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5" name="日期占位符 4"/>
          <p:cNvSpPr>
            <a:spLocks noGrp="1"/>
          </p:cNvSpPr>
          <p:nvPr>
            <p:ph type="dt" sz="half" idx="10"/>
          </p:nvPr>
        </p:nvSpPr>
        <p:spPr/>
        <p:txBody>
          <a:bodyPr/>
          <a:lstStyle/>
          <a:p>
            <a:fld id="{25047C6C-9EC2-B24A-B6DF-1CC798E479E8}" type="datetimeFigureOut">
              <a:rPr kumimoji="1" lang="zh-CN" altLang="en-US" smtClean="0"/>
              <a:t>2019-8-27</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DC9E5DAE-F7EC-864D-A304-C9366874AFA8}" type="slidenum">
              <a:rPr kumimoji="1" lang="zh-CN" altLang="en-US" smtClean="0"/>
              <a:t>‹#›</a:t>
            </a:fld>
            <a:endParaRPr kumimoji="1" lang="zh-CN" altLang="en-US"/>
          </a:p>
        </p:txBody>
      </p:sp>
    </p:spTree>
    <p:extLst>
      <p:ext uri="{BB962C8B-B14F-4D97-AF65-F5344CB8AC3E}">
        <p14:creationId xmlns:p14="http://schemas.microsoft.com/office/powerpoint/2010/main" val="1263304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7" name="日期占位符 6"/>
          <p:cNvSpPr>
            <a:spLocks noGrp="1"/>
          </p:cNvSpPr>
          <p:nvPr>
            <p:ph type="dt" sz="half" idx="10"/>
          </p:nvPr>
        </p:nvSpPr>
        <p:spPr/>
        <p:txBody>
          <a:bodyPr/>
          <a:lstStyle/>
          <a:p>
            <a:fld id="{25047C6C-9EC2-B24A-B6DF-1CC798E479E8}" type="datetimeFigureOut">
              <a:rPr kumimoji="1" lang="zh-CN" altLang="en-US" smtClean="0"/>
              <a:t>2019-8-27</a:t>
            </a:fld>
            <a:endParaRPr kumimoji="1" lang="zh-CN" altLang="en-US"/>
          </a:p>
        </p:txBody>
      </p:sp>
      <p:sp>
        <p:nvSpPr>
          <p:cNvPr id="8" name="页脚占位符 7"/>
          <p:cNvSpPr>
            <a:spLocks noGrp="1"/>
          </p:cNvSpPr>
          <p:nvPr>
            <p:ph type="ftr" sz="quarter" idx="11"/>
          </p:nvPr>
        </p:nvSpPr>
        <p:spPr/>
        <p:txBody>
          <a:bodyPr/>
          <a:lstStyle/>
          <a:p>
            <a:endParaRPr kumimoji="1" lang="zh-CN" altLang="en-US"/>
          </a:p>
        </p:txBody>
      </p:sp>
      <p:sp>
        <p:nvSpPr>
          <p:cNvPr id="9" name="幻灯片编号占位符 8"/>
          <p:cNvSpPr>
            <a:spLocks noGrp="1"/>
          </p:cNvSpPr>
          <p:nvPr>
            <p:ph type="sldNum" sz="quarter" idx="12"/>
          </p:nvPr>
        </p:nvSpPr>
        <p:spPr/>
        <p:txBody>
          <a:bodyPr/>
          <a:lstStyle/>
          <a:p>
            <a:fld id="{DC9E5DAE-F7EC-864D-A304-C9366874AFA8}" type="slidenum">
              <a:rPr kumimoji="1" lang="zh-CN" altLang="en-US" smtClean="0"/>
              <a:t>‹#›</a:t>
            </a:fld>
            <a:endParaRPr kumimoji="1" lang="zh-CN" altLang="en-US"/>
          </a:p>
        </p:txBody>
      </p:sp>
    </p:spTree>
    <p:extLst>
      <p:ext uri="{BB962C8B-B14F-4D97-AF65-F5344CB8AC3E}">
        <p14:creationId xmlns:p14="http://schemas.microsoft.com/office/powerpoint/2010/main" val="476285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日期占位符 2"/>
          <p:cNvSpPr>
            <a:spLocks noGrp="1"/>
          </p:cNvSpPr>
          <p:nvPr>
            <p:ph type="dt" sz="half" idx="10"/>
          </p:nvPr>
        </p:nvSpPr>
        <p:spPr/>
        <p:txBody>
          <a:bodyPr/>
          <a:lstStyle/>
          <a:p>
            <a:fld id="{25047C6C-9EC2-B24A-B6DF-1CC798E479E8}" type="datetimeFigureOut">
              <a:rPr kumimoji="1" lang="zh-CN" altLang="en-US" smtClean="0"/>
              <a:t>2019-8-27</a:t>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幻灯片编号占位符 4"/>
          <p:cNvSpPr>
            <a:spLocks noGrp="1"/>
          </p:cNvSpPr>
          <p:nvPr>
            <p:ph type="sldNum" sz="quarter" idx="12"/>
          </p:nvPr>
        </p:nvSpPr>
        <p:spPr/>
        <p:txBody>
          <a:bodyPr/>
          <a:lstStyle/>
          <a:p>
            <a:fld id="{DC9E5DAE-F7EC-864D-A304-C9366874AFA8}" type="slidenum">
              <a:rPr kumimoji="1" lang="zh-CN" altLang="en-US" smtClean="0"/>
              <a:t>‹#›</a:t>
            </a:fld>
            <a:endParaRPr kumimoji="1" lang="zh-CN" altLang="en-US"/>
          </a:p>
        </p:txBody>
      </p:sp>
    </p:spTree>
    <p:extLst>
      <p:ext uri="{BB962C8B-B14F-4D97-AF65-F5344CB8AC3E}">
        <p14:creationId xmlns:p14="http://schemas.microsoft.com/office/powerpoint/2010/main" val="389081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5047C6C-9EC2-B24A-B6DF-1CC798E479E8}" type="datetimeFigureOut">
              <a:rPr kumimoji="1" lang="zh-CN" altLang="en-US" smtClean="0"/>
              <a:t>2019-8-27</a:t>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幻灯片编号占位符 3"/>
          <p:cNvSpPr>
            <a:spLocks noGrp="1"/>
          </p:cNvSpPr>
          <p:nvPr>
            <p:ph type="sldNum" sz="quarter" idx="12"/>
          </p:nvPr>
        </p:nvSpPr>
        <p:spPr/>
        <p:txBody>
          <a:bodyPr/>
          <a:lstStyle/>
          <a:p>
            <a:fld id="{DC9E5DAE-F7EC-864D-A304-C9366874AFA8}" type="slidenum">
              <a:rPr kumimoji="1" lang="zh-CN" altLang="en-US" smtClean="0"/>
              <a:t>‹#›</a:t>
            </a:fld>
            <a:endParaRPr kumimoji="1" lang="zh-CN" altLang="en-US"/>
          </a:p>
        </p:txBody>
      </p:sp>
    </p:spTree>
    <p:extLst>
      <p:ext uri="{BB962C8B-B14F-4D97-AF65-F5344CB8AC3E}">
        <p14:creationId xmlns:p14="http://schemas.microsoft.com/office/powerpoint/2010/main" val="983722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kumimoji="1" lang="zh-CN" altLang="en-US" smtClean="0"/>
              <a:t>单击此处编辑母版标题样式</a:t>
            </a:r>
            <a:endParaRPr kumimoji="1"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zh-CN" altLang="en-US" smtClean="0"/>
              <a:t>单击此处编辑母版文本样式</a:t>
            </a:r>
          </a:p>
        </p:txBody>
      </p:sp>
      <p:sp>
        <p:nvSpPr>
          <p:cNvPr id="5" name="日期占位符 4"/>
          <p:cNvSpPr>
            <a:spLocks noGrp="1"/>
          </p:cNvSpPr>
          <p:nvPr>
            <p:ph type="dt" sz="half" idx="10"/>
          </p:nvPr>
        </p:nvSpPr>
        <p:spPr/>
        <p:txBody>
          <a:bodyPr/>
          <a:lstStyle/>
          <a:p>
            <a:fld id="{25047C6C-9EC2-B24A-B6DF-1CC798E479E8}" type="datetimeFigureOut">
              <a:rPr kumimoji="1" lang="zh-CN" altLang="en-US" smtClean="0"/>
              <a:t>2019-8-27</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DC9E5DAE-F7EC-864D-A304-C9366874AFA8}" type="slidenum">
              <a:rPr kumimoji="1" lang="zh-CN" altLang="en-US" smtClean="0"/>
              <a:t>‹#›</a:t>
            </a:fld>
            <a:endParaRPr kumimoji="1" lang="zh-CN" altLang="en-US"/>
          </a:p>
        </p:txBody>
      </p:sp>
    </p:spTree>
    <p:extLst>
      <p:ext uri="{BB962C8B-B14F-4D97-AF65-F5344CB8AC3E}">
        <p14:creationId xmlns:p14="http://schemas.microsoft.com/office/powerpoint/2010/main" val="2828352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kumimoji="1" lang="zh-CN" altLang="en-US" smtClean="0"/>
              <a:t>单击此处编辑母版标题样式</a:t>
            </a:r>
            <a:endParaRPr kumimoji="1"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zh-CN" altLang="en-US" smtClean="0"/>
              <a:t>单击此处编辑母版文本样式</a:t>
            </a:r>
          </a:p>
        </p:txBody>
      </p:sp>
      <p:sp>
        <p:nvSpPr>
          <p:cNvPr id="5" name="日期占位符 4"/>
          <p:cNvSpPr>
            <a:spLocks noGrp="1"/>
          </p:cNvSpPr>
          <p:nvPr>
            <p:ph type="dt" sz="half" idx="10"/>
          </p:nvPr>
        </p:nvSpPr>
        <p:spPr/>
        <p:txBody>
          <a:bodyPr/>
          <a:lstStyle/>
          <a:p>
            <a:fld id="{25047C6C-9EC2-B24A-B6DF-1CC798E479E8}" type="datetimeFigureOut">
              <a:rPr kumimoji="1" lang="zh-CN" altLang="en-US" smtClean="0"/>
              <a:t>2019-8-27</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DC9E5DAE-F7EC-864D-A304-C9366874AFA8}" type="slidenum">
              <a:rPr kumimoji="1" lang="zh-CN" altLang="en-US" smtClean="0"/>
              <a:t>‹#›</a:t>
            </a:fld>
            <a:endParaRPr kumimoji="1" lang="zh-CN" altLang="en-US"/>
          </a:p>
        </p:txBody>
      </p:sp>
    </p:spTree>
    <p:extLst>
      <p:ext uri="{BB962C8B-B14F-4D97-AF65-F5344CB8AC3E}">
        <p14:creationId xmlns:p14="http://schemas.microsoft.com/office/powerpoint/2010/main" val="646979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047C6C-9EC2-B24A-B6DF-1CC798E479E8}" type="datetimeFigureOut">
              <a:rPr kumimoji="1" lang="zh-CN" altLang="en-US" smtClean="0"/>
              <a:t>2019-8-27</a:t>
            </a:fld>
            <a:endParaRPr kumimoji="1"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幻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9E5DAE-F7EC-864D-A304-C9366874AFA8}" type="slidenum">
              <a:rPr kumimoji="1" lang="zh-CN" altLang="en-US" smtClean="0"/>
              <a:t>‹#›</a:t>
            </a:fld>
            <a:endParaRPr kumimoji="1" lang="zh-CN" altLang="en-US"/>
          </a:p>
        </p:txBody>
      </p:sp>
    </p:spTree>
    <p:extLst>
      <p:ext uri="{BB962C8B-B14F-4D97-AF65-F5344CB8AC3E}">
        <p14:creationId xmlns:p14="http://schemas.microsoft.com/office/powerpoint/2010/main" val="29233444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进程 3"/>
          <p:cNvSpPr/>
          <p:nvPr/>
        </p:nvSpPr>
        <p:spPr>
          <a:xfrm>
            <a:off x="871818" y="4366219"/>
            <a:ext cx="7503397" cy="485257"/>
          </a:xfrm>
          <a:prstGeom prst="flowChartProcess">
            <a:avLst/>
          </a:prstGeom>
          <a:ln/>
        </p:spPr>
        <p:style>
          <a:lnRef idx="2">
            <a:schemeClr val="dk1"/>
          </a:lnRef>
          <a:fillRef idx="1">
            <a:schemeClr val="lt1"/>
          </a:fillRef>
          <a:effectRef idx="0">
            <a:schemeClr val="dk1"/>
          </a:effectRef>
          <a:fontRef idx="minor">
            <a:schemeClr val="dk1"/>
          </a:fontRef>
        </p:style>
        <p:txBody>
          <a:bodyPr rtlCol="0" anchor="ctr"/>
          <a:lstStyle/>
          <a:p>
            <a:pPr lvl="0" algn="ctr"/>
            <a:r>
              <a:rPr lang="zh-CN" altLang="zh-CN" sz="1600" dirty="0"/>
              <a:t>退休人员领取退休证、医保病历本，从办理退休手续的次月起享受退休待遇</a:t>
            </a:r>
            <a:r>
              <a:rPr lang="zh-CN" altLang="zh-CN" sz="1600" dirty="0" smtClean="0">
                <a:effectLst/>
              </a:rPr>
              <a:t> </a:t>
            </a:r>
            <a:endParaRPr lang="zh-CN" altLang="zh-CN" sz="1600" dirty="0"/>
          </a:p>
        </p:txBody>
      </p:sp>
      <p:sp>
        <p:nvSpPr>
          <p:cNvPr id="5" name="进程 4"/>
          <p:cNvSpPr/>
          <p:nvPr/>
        </p:nvSpPr>
        <p:spPr>
          <a:xfrm>
            <a:off x="871901" y="2067575"/>
            <a:ext cx="7503397" cy="1204729"/>
          </a:xfrm>
          <a:prstGeom prst="flowChartProcess">
            <a:avLst/>
          </a:prstGeom>
          <a:ln/>
        </p:spPr>
        <p:style>
          <a:lnRef idx="2">
            <a:schemeClr val="dk1"/>
          </a:lnRef>
          <a:fillRef idx="1">
            <a:schemeClr val="lt1"/>
          </a:fillRef>
          <a:effectRef idx="0">
            <a:schemeClr val="dk1"/>
          </a:effectRef>
          <a:fontRef idx="minor">
            <a:schemeClr val="dk1"/>
          </a:fontRef>
        </p:style>
        <p:txBody>
          <a:bodyPr rtlCol="0" anchor="ctr"/>
          <a:lstStyle/>
          <a:p>
            <a:pPr lvl="0" algn="ctr"/>
            <a:r>
              <a:rPr lang="zh-CN" altLang="zh-CN" sz="1600" dirty="0"/>
              <a:t>教职工办理退休手续时，须填写《浙江省事业单位工作人员退休登记表》，并提交以下材料：身份证复印件（正反面）、户口本复印件主页（住址页）和本人信息页（籍贯、身份证号页）、近期免冠证件照（一寸</a:t>
            </a:r>
            <a:r>
              <a:rPr lang="en-US" altLang="zh-CN" sz="1600" dirty="0"/>
              <a:t>1</a:t>
            </a:r>
            <a:r>
              <a:rPr lang="zh-CN" altLang="zh-CN" sz="1600" dirty="0"/>
              <a:t>张、两寸</a:t>
            </a:r>
            <a:r>
              <a:rPr lang="en-US" altLang="zh-CN" sz="1600" dirty="0"/>
              <a:t>4</a:t>
            </a:r>
            <a:r>
              <a:rPr lang="zh-CN" altLang="zh-CN" sz="1600" dirty="0"/>
              <a:t>张），提供本人住址、邮编、联系电话、养老金领取银行账号、开户行行号等信息</a:t>
            </a:r>
            <a:r>
              <a:rPr lang="zh-CN" altLang="zh-CN" sz="1600" dirty="0" smtClean="0">
                <a:effectLst/>
              </a:rPr>
              <a:t> </a:t>
            </a:r>
            <a:endParaRPr lang="zh-CN" altLang="zh-CN" sz="1600" dirty="0"/>
          </a:p>
        </p:txBody>
      </p:sp>
      <p:sp>
        <p:nvSpPr>
          <p:cNvPr id="6" name="进程 5"/>
          <p:cNvSpPr/>
          <p:nvPr/>
        </p:nvSpPr>
        <p:spPr>
          <a:xfrm>
            <a:off x="871901" y="1229958"/>
            <a:ext cx="7503397" cy="577136"/>
          </a:xfrm>
          <a:prstGeom prst="flowChartProcess">
            <a:avLst/>
          </a:prstGeom>
          <a:ln/>
        </p:spPr>
        <p:style>
          <a:lnRef idx="2">
            <a:schemeClr val="dk1"/>
          </a:lnRef>
          <a:fillRef idx="1">
            <a:schemeClr val="lt1"/>
          </a:fillRef>
          <a:effectRef idx="0">
            <a:schemeClr val="dk1"/>
          </a:effectRef>
          <a:fontRef idx="minor">
            <a:schemeClr val="dk1"/>
          </a:fontRef>
        </p:style>
        <p:txBody>
          <a:bodyPr rtlCol="0" anchor="ctr"/>
          <a:lstStyle/>
          <a:p>
            <a:pPr lvl="0" algn="ctr"/>
            <a:r>
              <a:rPr lang="zh-CN" altLang="en-US" sz="1600" dirty="0" smtClean="0"/>
              <a:t>人</a:t>
            </a:r>
            <a:r>
              <a:rPr lang="zh-CN" altLang="zh-CN" sz="1600" dirty="0" smtClean="0"/>
              <a:t>事</a:t>
            </a:r>
            <a:r>
              <a:rPr lang="zh-CN" altLang="zh-CN" sz="1600" dirty="0"/>
              <a:t>处提前</a:t>
            </a:r>
            <a:r>
              <a:rPr lang="en-US" altLang="zh-CN" sz="1600" dirty="0"/>
              <a:t>1</a:t>
            </a:r>
            <a:r>
              <a:rPr lang="zh-CN" altLang="zh-CN" sz="1600" dirty="0"/>
              <a:t>个月（遇寒暑假提前</a:t>
            </a:r>
            <a:r>
              <a:rPr lang="en-US" altLang="zh-CN" sz="1600" dirty="0"/>
              <a:t>2-3</a:t>
            </a:r>
            <a:r>
              <a:rPr lang="zh-CN" altLang="zh-CN" sz="1600" dirty="0"/>
              <a:t>个月）通知所在单位，由所在单位通知本人到人事处办理相关手续</a:t>
            </a:r>
            <a:r>
              <a:rPr lang="zh-CN" altLang="zh-CN" sz="1600" dirty="0" smtClean="0">
                <a:effectLst/>
              </a:rPr>
              <a:t> </a:t>
            </a:r>
            <a:endParaRPr lang="zh-CN" altLang="zh-CN" sz="1600" dirty="0"/>
          </a:p>
        </p:txBody>
      </p:sp>
      <p:cxnSp>
        <p:nvCxnSpPr>
          <p:cNvPr id="8" name="直线箭头连接符 7"/>
          <p:cNvCxnSpPr>
            <a:stCxn id="6" idx="2"/>
          </p:cNvCxnSpPr>
          <p:nvPr/>
        </p:nvCxnSpPr>
        <p:spPr>
          <a:xfrm>
            <a:off x="4623600" y="1807094"/>
            <a:ext cx="4542" cy="26048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9" name="文本框 8"/>
          <p:cNvSpPr txBox="1"/>
          <p:nvPr/>
        </p:nvSpPr>
        <p:spPr>
          <a:xfrm>
            <a:off x="3606067" y="615622"/>
            <a:ext cx="2044149" cy="369332"/>
          </a:xfrm>
          <a:prstGeom prst="rect">
            <a:avLst/>
          </a:prstGeom>
          <a:noFill/>
        </p:spPr>
        <p:txBody>
          <a:bodyPr wrap="none" rtlCol="0">
            <a:spAutoFit/>
          </a:bodyPr>
          <a:lstStyle/>
          <a:p>
            <a:r>
              <a:rPr kumimoji="1" lang="zh-CN" altLang="en-US" b="1" dirty="0" smtClean="0">
                <a:latin typeface="黑体"/>
                <a:ea typeface="黑体"/>
                <a:cs typeface="黑体"/>
              </a:rPr>
              <a:t>退休手续办理流程</a:t>
            </a:r>
            <a:endParaRPr kumimoji="1" lang="zh-CN" altLang="en-US" b="1" dirty="0">
              <a:latin typeface="黑体"/>
              <a:ea typeface="黑体"/>
              <a:cs typeface="黑体"/>
            </a:endParaRPr>
          </a:p>
        </p:txBody>
      </p:sp>
      <p:sp>
        <p:nvSpPr>
          <p:cNvPr id="10" name="进程 9"/>
          <p:cNvSpPr/>
          <p:nvPr/>
        </p:nvSpPr>
        <p:spPr>
          <a:xfrm>
            <a:off x="871818" y="3581626"/>
            <a:ext cx="7503397" cy="517436"/>
          </a:xfrm>
          <a:prstGeom prst="flowChartProcess">
            <a:avLst/>
          </a:prstGeom>
          <a:ln/>
        </p:spPr>
        <p:style>
          <a:lnRef idx="2">
            <a:schemeClr val="dk1"/>
          </a:lnRef>
          <a:fillRef idx="1">
            <a:schemeClr val="lt1"/>
          </a:fillRef>
          <a:effectRef idx="0">
            <a:schemeClr val="dk1"/>
          </a:effectRef>
          <a:fontRef idx="minor">
            <a:schemeClr val="dk1"/>
          </a:fontRef>
        </p:style>
        <p:txBody>
          <a:bodyPr rtlCol="0" anchor="ctr"/>
          <a:lstStyle/>
          <a:p>
            <a:pPr lvl="0" algn="ctr"/>
            <a:r>
              <a:rPr lang="zh-CN" altLang="zh-CN" sz="1600" dirty="0"/>
              <a:t>人事处办理教职工社保在职转退休手续，制作退休证</a:t>
            </a:r>
            <a:r>
              <a:rPr lang="zh-CN" altLang="zh-CN" sz="1600" dirty="0" smtClean="0">
                <a:effectLst/>
              </a:rPr>
              <a:t> </a:t>
            </a:r>
            <a:endParaRPr lang="zh-CN" altLang="zh-CN" sz="1600" dirty="0"/>
          </a:p>
        </p:txBody>
      </p:sp>
      <p:cxnSp>
        <p:nvCxnSpPr>
          <p:cNvPr id="12" name="直线箭头连接符 11"/>
          <p:cNvCxnSpPr>
            <a:stCxn id="10" idx="2"/>
          </p:cNvCxnSpPr>
          <p:nvPr/>
        </p:nvCxnSpPr>
        <p:spPr>
          <a:xfrm>
            <a:off x="4623517" y="4099062"/>
            <a:ext cx="4625" cy="26715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 name="直线箭头连接符 12"/>
          <p:cNvCxnSpPr>
            <a:stCxn id="5" idx="2"/>
          </p:cNvCxnSpPr>
          <p:nvPr/>
        </p:nvCxnSpPr>
        <p:spPr>
          <a:xfrm flipH="1">
            <a:off x="4623517" y="3272304"/>
            <a:ext cx="83" cy="30932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2" name="文本框 21"/>
          <p:cNvSpPr txBox="1"/>
          <p:nvPr/>
        </p:nvSpPr>
        <p:spPr>
          <a:xfrm>
            <a:off x="871901" y="5251111"/>
            <a:ext cx="723275" cy="307777"/>
          </a:xfrm>
          <a:prstGeom prst="rect">
            <a:avLst/>
          </a:prstGeom>
          <a:noFill/>
        </p:spPr>
        <p:txBody>
          <a:bodyPr wrap="none" rtlCol="0">
            <a:spAutoFit/>
          </a:bodyPr>
          <a:lstStyle/>
          <a:p>
            <a:r>
              <a:rPr kumimoji="1" lang="zh-CN" altLang="en-US" sz="1400" dirty="0" smtClean="0"/>
              <a:t>备注：</a:t>
            </a:r>
            <a:endParaRPr kumimoji="1" lang="zh-CN" altLang="en-US" sz="1400" dirty="0"/>
          </a:p>
        </p:txBody>
      </p:sp>
      <p:sp>
        <p:nvSpPr>
          <p:cNvPr id="23" name="文本框 22"/>
          <p:cNvSpPr txBox="1"/>
          <p:nvPr/>
        </p:nvSpPr>
        <p:spPr>
          <a:xfrm>
            <a:off x="871901" y="5558888"/>
            <a:ext cx="7333375" cy="1446550"/>
          </a:xfrm>
          <a:prstGeom prst="rect">
            <a:avLst/>
          </a:prstGeom>
          <a:noFill/>
        </p:spPr>
        <p:txBody>
          <a:bodyPr wrap="square" rtlCol="0">
            <a:spAutoFit/>
          </a:bodyPr>
          <a:lstStyle/>
          <a:p>
            <a:r>
              <a:rPr lang="zh-CN" altLang="zh-CN" sz="1400" dirty="0"/>
              <a:t>一、担任党务、行政管理工作的副处级以上女干部和具有高级职称的女专业技术人员，凡工作需要，本人自愿的，其退休年龄可选择</a:t>
            </a:r>
            <a:r>
              <a:rPr lang="en-US" altLang="zh-CN" sz="1400" dirty="0"/>
              <a:t>55</a:t>
            </a:r>
            <a:r>
              <a:rPr lang="zh-CN" altLang="zh-CN" sz="1400" dirty="0"/>
              <a:t>周岁或</a:t>
            </a:r>
            <a:r>
              <a:rPr lang="en-US" altLang="zh-CN" sz="1400" dirty="0"/>
              <a:t>60</a:t>
            </a:r>
            <a:r>
              <a:rPr lang="zh-CN" altLang="zh-CN" sz="1400" dirty="0"/>
              <a:t>周岁。选择</a:t>
            </a:r>
            <a:r>
              <a:rPr lang="en-US" altLang="zh-CN" sz="1400" dirty="0"/>
              <a:t>60</a:t>
            </a:r>
            <a:r>
              <a:rPr lang="zh-CN" altLang="zh-CN" sz="1400" dirty="0"/>
              <a:t>周岁的退休人员，不得提前办理退休手续。</a:t>
            </a:r>
          </a:p>
          <a:p>
            <a:r>
              <a:rPr lang="zh-CN" altLang="zh-CN" sz="1400" dirty="0"/>
              <a:t>二、 正在省级及以上人大、政协任职或受聘省级及以上政府参事，以及校党政领导班子成员，根据干部管理权限规定办理相应退休手续。</a:t>
            </a:r>
          </a:p>
          <a:p>
            <a:endParaRPr kumimoji="1" lang="zh-CN" altLang="en-US" dirty="0"/>
          </a:p>
        </p:txBody>
      </p:sp>
    </p:spTree>
    <p:extLst>
      <p:ext uri="{BB962C8B-B14F-4D97-AF65-F5344CB8AC3E}">
        <p14:creationId xmlns:p14="http://schemas.microsoft.com/office/powerpoint/2010/main" val="3460626258"/>
      </p:ext>
    </p:extLst>
  </p:cSld>
  <p:clrMapOvr>
    <a:masterClrMapping/>
  </p:clrMapOvr>
</p:sld>
</file>

<file path=ppt/theme/theme1.xml><?xml version="1.0" encoding="utf-8"?>
<a:theme xmlns:a="http://schemas.openxmlformats.org/drawingml/2006/main" name="Office 主题">
  <a:themeElements>
    <a:clrScheme name="办公室">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办公室">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TotalTime>
  <Words>231</Words>
  <Application>Microsoft Office PowerPoint</Application>
  <PresentationFormat>全屏显示(4:3)</PresentationFormat>
  <Paragraphs>8</Paragraphs>
  <Slides>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黑体</vt:lpstr>
      <vt:lpstr>宋体</vt:lpstr>
      <vt:lpstr>Arial</vt:lpstr>
      <vt:lpstr>Calibri</vt:lpstr>
      <vt:lpstr>Office 主题</vt:lpstr>
      <vt:lpstr>PowerPoint 演示文稿</vt:lpstr>
    </vt:vector>
  </TitlesOfParts>
  <Company>鲁迅美术学院</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1046855038@qq.com</cp:lastModifiedBy>
  <cp:revision>4</cp:revision>
  <dcterms:created xsi:type="dcterms:W3CDTF">2019-08-10T02:51:37Z</dcterms:created>
  <dcterms:modified xsi:type="dcterms:W3CDTF">2019-08-27T02:05:48Z</dcterms:modified>
</cp:coreProperties>
</file>