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84CF-A0EC-B64E-A1B6-26C0A8903F59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DFB5-970D-1D49-BEF6-89FFB97E8F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84CF-A0EC-B64E-A1B6-26C0A8903F59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DFB5-970D-1D49-BEF6-89FFB97E8F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84CF-A0EC-B64E-A1B6-26C0A8903F59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DFB5-970D-1D49-BEF6-89FFB97E8F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84CF-A0EC-B64E-A1B6-26C0A8903F59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DFB5-970D-1D49-BEF6-89FFB97E8F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84CF-A0EC-B64E-A1B6-26C0A8903F59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DFB5-970D-1D49-BEF6-89FFB97E8F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84CF-A0EC-B64E-A1B6-26C0A8903F59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DFB5-970D-1D49-BEF6-89FFB97E8F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84CF-A0EC-B64E-A1B6-26C0A8903F59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DFB5-970D-1D49-BEF6-89FFB97E8F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84CF-A0EC-B64E-A1B6-26C0A8903F59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DFB5-970D-1D49-BEF6-89FFB97E8F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84CF-A0EC-B64E-A1B6-26C0A8903F59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DFB5-970D-1D49-BEF6-89FFB97E8F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84CF-A0EC-B64E-A1B6-26C0A8903F59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DFB5-970D-1D49-BEF6-89FFB97E8F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84CF-A0EC-B64E-A1B6-26C0A8903F59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DFB5-970D-1D49-BEF6-89FFB97E8F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784CF-A0EC-B64E-A1B6-26C0A8903F59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2DFB5-970D-1D49-BEF6-89FFB97E8F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64272" y="6279333"/>
            <a:ext cx="6252196" cy="243506"/>
          </a:xfrm>
          <a:prstGeom prst="rect">
            <a:avLst/>
          </a:prstGeom>
          <a:noFill/>
          <a:ln w="444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 upright="1"/>
          <a:lstStyle/>
          <a:p>
            <a:pPr marL="1005840" algn="ctr">
              <a:spcBef>
                <a:spcPts val="345"/>
              </a:spcBef>
              <a:spcAft>
                <a:spcPts val="0"/>
              </a:spcAft>
            </a:pPr>
            <a:r>
              <a:rPr lang="en-US" sz="1100" dirty="0">
                <a:effectLst/>
                <a:latin typeface="+mn-ea"/>
                <a:cs typeface="宋体" panose="02010600030101010101" pitchFamily="2" charset="-122"/>
              </a:rPr>
              <a:t>        人事处根据岗位空缺情况报学院</a:t>
            </a:r>
            <a:r>
              <a:rPr lang="en-US" sz="1100" dirty="0" smtClean="0">
                <a:effectLst/>
                <a:latin typeface="+mn-ea"/>
                <a:cs typeface="宋体" panose="02010600030101010101" pitchFamily="2" charset="-122"/>
              </a:rPr>
              <a:t>研究</a:t>
            </a:r>
            <a:r>
              <a:rPr lang="zh-CN" altLang="en-US" sz="1100" dirty="0">
                <a:latin typeface="+mn-ea"/>
                <a:cs typeface="宋体" panose="02010600030101010101" pitchFamily="2" charset="-122"/>
              </a:rPr>
              <a:t>，</a:t>
            </a:r>
            <a:r>
              <a:rPr lang="en-US" sz="1100" dirty="0" smtClean="0">
                <a:effectLst/>
                <a:latin typeface="+mn-ea"/>
                <a:cs typeface="宋体" panose="02010600030101010101" pitchFamily="2" charset="-122"/>
              </a:rPr>
              <a:t>发</a:t>
            </a:r>
            <a:r>
              <a:rPr lang="en-US" sz="1100" dirty="0">
                <a:effectLst/>
                <a:latin typeface="+mn-ea"/>
                <a:cs typeface="宋体" panose="02010600030101010101" pitchFamily="2" charset="-122"/>
              </a:rPr>
              <a:t>文聘用</a:t>
            </a:r>
            <a:endParaRPr lang="zh-CN" sz="1100" dirty="0">
              <a:effectLst/>
              <a:latin typeface="+mn-ea"/>
              <a:cs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781141" y="983536"/>
            <a:ext cx="184731" cy="2616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endParaRPr kumimoji="1" lang="zh-CN" altLang="en-US" sz="1100" dirty="0">
              <a:latin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52990" y="975842"/>
            <a:ext cx="6303804" cy="542708"/>
          </a:xfrm>
          <a:prstGeom prst="rect">
            <a:avLst/>
          </a:prstGeom>
          <a:noFill/>
          <a:ln w="444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 upright="1"/>
          <a:lstStyle/>
          <a:p>
            <a:pPr marL="580390" marR="369570" indent="-209550" algn="ctr">
              <a:lnSpc>
                <a:spcPct val="120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sz="1100" dirty="0">
                <a:effectLst/>
                <a:latin typeface="+mn-ea"/>
                <a:cs typeface="宋体" panose="02010600030101010101" pitchFamily="2" charset="-122"/>
              </a:rPr>
              <a:t>申报中高级职称须取得全国职称外语统一考试、全国专业技术人员机算机应用能力考试及教育理论培训合格成绩；教师还须取得教师资格证</a:t>
            </a:r>
            <a:endParaRPr lang="zh-CN" sz="1100" dirty="0">
              <a:effectLst/>
              <a:latin typeface="+mn-ea"/>
              <a:cs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552990" y="1684037"/>
            <a:ext cx="6303804" cy="215873"/>
          </a:xfrm>
          <a:prstGeom prst="rect">
            <a:avLst/>
          </a:prstGeom>
          <a:noFill/>
          <a:ln w="444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 upright="1"/>
          <a:lstStyle/>
          <a:p>
            <a:pPr marL="929640" algn="ctr">
              <a:spcBef>
                <a:spcPts val="360"/>
              </a:spcBef>
              <a:spcAft>
                <a:spcPts val="0"/>
              </a:spcAft>
            </a:pPr>
            <a:r>
              <a:rPr lang="en-US" sz="1100" dirty="0">
                <a:effectLst/>
                <a:latin typeface="+mn-ea"/>
                <a:cs typeface="宋体" panose="02010600030101010101" pitchFamily="2" charset="-122"/>
              </a:rPr>
              <a:t>人事处发当年度申报通知，申报人提交相应的评审材料</a:t>
            </a:r>
            <a:endParaRPr lang="zh-CN" sz="1100" dirty="0">
              <a:effectLst/>
              <a:latin typeface="+mn-ea"/>
              <a:cs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865333" y="2191419"/>
            <a:ext cx="184731" cy="2616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endParaRPr kumimoji="1" lang="zh-CN" altLang="en-US" sz="1100" dirty="0">
              <a:latin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564272" y="2030200"/>
            <a:ext cx="6292522" cy="214716"/>
          </a:xfrm>
          <a:prstGeom prst="rect">
            <a:avLst/>
          </a:prstGeom>
          <a:noFill/>
          <a:ln w="444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 upright="1"/>
          <a:lstStyle/>
          <a:p>
            <a:pPr marL="929640" algn="ctr">
              <a:spcBef>
                <a:spcPts val="360"/>
              </a:spcBef>
              <a:spcAft>
                <a:spcPts val="0"/>
              </a:spcAft>
            </a:pPr>
            <a:r>
              <a:rPr lang="zh-CN" altLang="en-US" sz="1100" dirty="0" smtClean="0">
                <a:effectLst/>
                <a:latin typeface="+mn-ea"/>
                <a:cs typeface="宋体" panose="02010600030101010101" pitchFamily="2" charset="-122"/>
              </a:rPr>
              <a:t>由人事处按规定组织资格初审，通过后报上级主管部门资格审查</a:t>
            </a:r>
            <a:endParaRPr lang="zh-CN" sz="1100" dirty="0">
              <a:effectLst/>
              <a:latin typeface="+mn-ea"/>
              <a:cs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564272" y="2653824"/>
            <a:ext cx="6303804" cy="511810"/>
          </a:xfrm>
          <a:prstGeom prst="rect">
            <a:avLst/>
          </a:prstGeom>
          <a:noFill/>
          <a:ln w="444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 upright="1"/>
          <a:lstStyle/>
          <a:p>
            <a:pPr marL="846455" marR="847090" algn="ctr">
              <a:spcBef>
                <a:spcPts val="360"/>
              </a:spcBef>
              <a:spcAft>
                <a:spcPts val="0"/>
              </a:spcAft>
            </a:pPr>
            <a:r>
              <a:rPr lang="en-US" sz="1100" dirty="0">
                <a:effectLst/>
                <a:latin typeface="+mn-ea"/>
                <a:cs typeface="宋体" panose="02010600030101010101" pitchFamily="2" charset="-122"/>
              </a:rPr>
              <a:t>填写《专业技术职务评审表》</a:t>
            </a:r>
            <a:endParaRPr lang="zh-CN" sz="1100" dirty="0">
              <a:effectLst/>
              <a:latin typeface="+mn-ea"/>
              <a:cs typeface="宋体" panose="02010600030101010101" pitchFamily="2" charset="-122"/>
            </a:endParaRPr>
          </a:p>
          <a:p>
            <a:pPr marL="847090" marR="847090" algn="ctr">
              <a:spcBef>
                <a:spcPts val="300"/>
              </a:spcBef>
              <a:spcAft>
                <a:spcPts val="0"/>
              </a:spcAft>
            </a:pPr>
            <a:r>
              <a:rPr lang="en-US" sz="1100" dirty="0">
                <a:effectLst/>
                <a:latin typeface="+mn-ea"/>
                <a:cs typeface="宋体" panose="02010600030101010101" pitchFamily="2" charset="-122"/>
              </a:rPr>
              <a:t>申报高级职称对象代表作材料，还须组织校内外专家鉴定</a:t>
            </a:r>
            <a:endParaRPr lang="zh-CN" sz="1100" dirty="0">
              <a:effectLst/>
              <a:latin typeface="+mn-ea"/>
              <a:cs typeface="宋体" panose="02010600030101010101" pitchFamily="2" charset="-122"/>
            </a:endParaRPr>
          </a:p>
        </p:txBody>
      </p:sp>
      <p:grpSp>
        <p:nvGrpSpPr>
          <p:cNvPr id="10" name="组合 83"/>
          <p:cNvGrpSpPr/>
          <p:nvPr/>
        </p:nvGrpSpPr>
        <p:grpSpPr>
          <a:xfrm>
            <a:off x="2080515" y="3167213"/>
            <a:ext cx="4698198" cy="429289"/>
            <a:chOff x="2131" y="-1724"/>
            <a:chExt cx="5456" cy="595"/>
          </a:xfrm>
        </p:grpSpPr>
        <p:cxnSp>
          <p:nvCxnSpPr>
            <p:cNvPr id="11" name="直线 84"/>
            <p:cNvCxnSpPr/>
            <p:nvPr/>
          </p:nvCxnSpPr>
          <p:spPr>
            <a:xfrm>
              <a:off x="2177" y="-1378"/>
              <a:ext cx="0" cy="155"/>
            </a:xfrm>
            <a:prstGeom prst="line">
              <a:avLst/>
            </a:prstGeom>
            <a:ln w="63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sp>
          <p:nvSpPr>
            <p:cNvPr id="12" name="任意多边形 85"/>
            <p:cNvSpPr/>
            <p:nvPr/>
          </p:nvSpPr>
          <p:spPr>
            <a:xfrm>
              <a:off x="2131" y="-1256"/>
              <a:ext cx="93" cy="127"/>
            </a:xfrm>
            <a:custGeom>
              <a:avLst/>
              <a:gdLst/>
              <a:ahLst/>
              <a:cxnLst/>
              <a:rect l="0" t="0" r="0" b="0"/>
              <a:pathLst>
                <a:path w="93" h="127">
                  <a:moveTo>
                    <a:pt x="92" y="0"/>
                  </a:moveTo>
                  <a:lnTo>
                    <a:pt x="0" y="0"/>
                  </a:lnTo>
                  <a:lnTo>
                    <a:pt x="46" y="127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="ctr" anchorCtr="0" upright="1"/>
            <a:lstStyle/>
            <a:p>
              <a:pPr algn="ctr"/>
              <a:endParaRPr lang="zh-CN" altLang="en-US" sz="1100">
                <a:latin typeface="+mn-ea"/>
              </a:endParaRPr>
            </a:p>
          </p:txBody>
        </p:sp>
        <p:cxnSp>
          <p:nvCxnSpPr>
            <p:cNvPr id="13" name="直线 86"/>
            <p:cNvCxnSpPr/>
            <p:nvPr/>
          </p:nvCxnSpPr>
          <p:spPr>
            <a:xfrm>
              <a:off x="4343" y="-1383"/>
              <a:ext cx="0" cy="155"/>
            </a:xfrm>
            <a:prstGeom prst="line">
              <a:avLst/>
            </a:prstGeom>
            <a:ln w="63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sp>
          <p:nvSpPr>
            <p:cNvPr id="14" name="任意多边形 87"/>
            <p:cNvSpPr/>
            <p:nvPr/>
          </p:nvSpPr>
          <p:spPr>
            <a:xfrm>
              <a:off x="4297" y="-1260"/>
              <a:ext cx="93" cy="127"/>
            </a:xfrm>
            <a:custGeom>
              <a:avLst/>
              <a:gdLst/>
              <a:ahLst/>
              <a:cxnLst/>
              <a:rect l="0" t="0" r="0" b="0"/>
              <a:pathLst>
                <a:path w="93" h="127">
                  <a:moveTo>
                    <a:pt x="92" y="0"/>
                  </a:moveTo>
                  <a:lnTo>
                    <a:pt x="0" y="0"/>
                  </a:lnTo>
                  <a:lnTo>
                    <a:pt x="46" y="127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="ctr" anchorCtr="0" upright="1"/>
            <a:lstStyle/>
            <a:p>
              <a:pPr algn="ctr"/>
              <a:endParaRPr lang="zh-CN" altLang="en-US" sz="1100">
                <a:latin typeface="+mn-ea"/>
              </a:endParaRPr>
            </a:p>
          </p:txBody>
        </p:sp>
        <p:cxnSp>
          <p:nvCxnSpPr>
            <p:cNvPr id="15" name="直线 88"/>
            <p:cNvCxnSpPr/>
            <p:nvPr/>
          </p:nvCxnSpPr>
          <p:spPr>
            <a:xfrm>
              <a:off x="7541" y="-1383"/>
              <a:ext cx="0" cy="155"/>
            </a:xfrm>
            <a:prstGeom prst="line">
              <a:avLst/>
            </a:prstGeom>
            <a:ln w="63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sp>
          <p:nvSpPr>
            <p:cNvPr id="16" name="任意多边形 89"/>
            <p:cNvSpPr/>
            <p:nvPr/>
          </p:nvSpPr>
          <p:spPr>
            <a:xfrm>
              <a:off x="7494" y="-1260"/>
              <a:ext cx="93" cy="127"/>
            </a:xfrm>
            <a:custGeom>
              <a:avLst/>
              <a:gdLst/>
              <a:ahLst/>
              <a:cxnLst/>
              <a:rect l="0" t="0" r="0" b="0"/>
              <a:pathLst>
                <a:path w="93" h="127">
                  <a:moveTo>
                    <a:pt x="92" y="0"/>
                  </a:moveTo>
                  <a:lnTo>
                    <a:pt x="0" y="0"/>
                  </a:lnTo>
                  <a:lnTo>
                    <a:pt x="46" y="127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="ctr" anchorCtr="0" upright="1"/>
            <a:lstStyle/>
            <a:p>
              <a:pPr algn="ctr"/>
              <a:endParaRPr lang="zh-CN" altLang="en-US" sz="1100">
                <a:latin typeface="+mn-ea"/>
              </a:endParaRPr>
            </a:p>
          </p:txBody>
        </p:sp>
        <p:cxnSp>
          <p:nvCxnSpPr>
            <p:cNvPr id="17" name="直线 90"/>
            <p:cNvCxnSpPr/>
            <p:nvPr/>
          </p:nvCxnSpPr>
          <p:spPr>
            <a:xfrm>
              <a:off x="5244" y="-1724"/>
              <a:ext cx="0" cy="246"/>
            </a:xfrm>
            <a:prstGeom prst="line">
              <a:avLst/>
            </a:prstGeom>
            <a:ln w="63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sp>
          <p:nvSpPr>
            <p:cNvPr id="18" name="任意多边形 91"/>
            <p:cNvSpPr/>
            <p:nvPr/>
          </p:nvSpPr>
          <p:spPr>
            <a:xfrm>
              <a:off x="5198" y="-1511"/>
              <a:ext cx="93" cy="127"/>
            </a:xfrm>
            <a:custGeom>
              <a:avLst/>
              <a:gdLst/>
              <a:ahLst/>
              <a:cxnLst/>
              <a:rect l="0" t="0" r="0" b="0"/>
              <a:pathLst>
                <a:path w="93" h="127">
                  <a:moveTo>
                    <a:pt x="92" y="0"/>
                  </a:moveTo>
                  <a:lnTo>
                    <a:pt x="0" y="0"/>
                  </a:lnTo>
                  <a:lnTo>
                    <a:pt x="46" y="127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="ctr" anchorCtr="0" upright="1"/>
            <a:lstStyle/>
            <a:p>
              <a:pPr algn="ctr"/>
              <a:endParaRPr lang="zh-CN" altLang="en-US" sz="1100">
                <a:latin typeface="+mn-ea"/>
              </a:endParaRPr>
            </a:p>
          </p:txBody>
        </p:sp>
        <p:cxnSp>
          <p:nvCxnSpPr>
            <p:cNvPr id="19" name="直线 92"/>
            <p:cNvCxnSpPr/>
            <p:nvPr/>
          </p:nvCxnSpPr>
          <p:spPr>
            <a:xfrm>
              <a:off x="2172" y="-1384"/>
              <a:ext cx="5374" cy="0"/>
            </a:xfrm>
            <a:prstGeom prst="line">
              <a:avLst/>
            </a:prstGeom>
            <a:ln w="63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</p:grpSp>
      <p:sp>
        <p:nvSpPr>
          <p:cNvPr id="20" name="文本框 19"/>
          <p:cNvSpPr txBox="1"/>
          <p:nvPr/>
        </p:nvSpPr>
        <p:spPr>
          <a:xfrm>
            <a:off x="1544816" y="3593616"/>
            <a:ext cx="1150620" cy="511810"/>
          </a:xfrm>
          <a:prstGeom prst="rect">
            <a:avLst/>
          </a:prstGeom>
          <a:noFill/>
          <a:ln w="444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 upright="1"/>
          <a:lstStyle/>
          <a:p>
            <a:pPr marL="153670" marR="82550" indent="-69850" algn="ctr">
              <a:lnSpc>
                <a:spcPct val="120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sz="1100" dirty="0">
                <a:effectLst/>
                <a:latin typeface="+mn-ea"/>
                <a:cs typeface="宋体" panose="02010600030101010101" pitchFamily="2" charset="-122"/>
              </a:rPr>
              <a:t>中级职称：由学院中评委评审</a:t>
            </a:r>
            <a:endParaRPr lang="zh-CN" sz="1100" dirty="0">
              <a:effectLst/>
              <a:latin typeface="+mn-ea"/>
              <a:cs typeface="宋体" panose="02010600030101010101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221137" y="3556937"/>
            <a:ext cx="1449070" cy="511810"/>
          </a:xfrm>
          <a:prstGeom prst="rect">
            <a:avLst/>
          </a:prstGeom>
          <a:noFill/>
          <a:ln w="444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 upright="1"/>
          <a:lstStyle/>
          <a:p>
            <a:pPr marL="163195" marR="161925" algn="ctr">
              <a:lnSpc>
                <a:spcPct val="120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sz="1100" dirty="0">
                <a:effectLst/>
                <a:latin typeface="+mn-ea"/>
                <a:cs typeface="宋体" panose="02010600030101010101" pitchFamily="2" charset="-122"/>
              </a:rPr>
              <a:t>美术类高级职称： 召开各学科组会议</a:t>
            </a:r>
            <a:endParaRPr lang="zh-CN" sz="1100" dirty="0">
              <a:effectLst/>
              <a:latin typeface="+mn-ea"/>
              <a:cs typeface="宋体" panose="02010600030101010101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090477" y="3556937"/>
            <a:ext cx="2766318" cy="524335"/>
          </a:xfrm>
          <a:prstGeom prst="rect">
            <a:avLst/>
          </a:prstGeom>
          <a:noFill/>
          <a:ln w="444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 upright="1"/>
          <a:lstStyle/>
          <a:p>
            <a:pPr marL="163195" marR="161925" algn="ctr">
              <a:lnSpc>
                <a:spcPct val="120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altLang="zh-CN" sz="1100" dirty="0">
                <a:latin typeface="+mn-ea"/>
              </a:rPr>
              <a:t>非美术类高级职称：由学院中评委评审推荐，报省系列主管部门评审</a:t>
            </a:r>
            <a:r>
              <a:rPr lang="zh-CN" altLang="zh-CN" sz="1100" dirty="0" smtClean="0">
                <a:effectLst/>
                <a:latin typeface="+mn-ea"/>
              </a:rPr>
              <a:t> </a:t>
            </a:r>
            <a:endParaRPr lang="zh-CN" sz="1100" dirty="0">
              <a:effectLst/>
              <a:latin typeface="+mn-ea"/>
              <a:cs typeface="宋体" panose="02010600030101010101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221137" y="4274015"/>
            <a:ext cx="1449070" cy="191407"/>
          </a:xfrm>
          <a:prstGeom prst="rect">
            <a:avLst/>
          </a:prstGeom>
          <a:noFill/>
          <a:ln w="444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 upright="1"/>
          <a:lstStyle/>
          <a:p>
            <a:pPr marL="163195" marR="161925" algn="ctr">
              <a:lnSpc>
                <a:spcPct val="120000"/>
              </a:lnSpc>
              <a:spcBef>
                <a:spcPts val="360"/>
              </a:spcBef>
              <a:spcAft>
                <a:spcPts val="0"/>
              </a:spcAft>
            </a:pPr>
            <a:r>
              <a:rPr lang="zh-CN" altLang="en-US" sz="1100" dirty="0" smtClean="0">
                <a:effectLst/>
                <a:latin typeface="+mn-ea"/>
                <a:cs typeface="宋体" panose="02010600030101010101" pitchFamily="2" charset="-122"/>
              </a:rPr>
              <a:t>召开高评委会议</a:t>
            </a:r>
            <a:endParaRPr lang="zh-CN" sz="1100" dirty="0">
              <a:effectLst/>
              <a:latin typeface="+mn-ea"/>
              <a:cs typeface="宋体" panose="02010600030101010101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564272" y="4721776"/>
            <a:ext cx="6252196" cy="243734"/>
          </a:xfrm>
          <a:prstGeom prst="rect">
            <a:avLst/>
          </a:prstGeom>
          <a:noFill/>
          <a:ln w="444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 upright="1"/>
          <a:lstStyle/>
          <a:p>
            <a:pPr marL="163195" marR="161925" algn="ctr">
              <a:lnSpc>
                <a:spcPct val="120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altLang="zh-CN" sz="1100" dirty="0" smtClean="0">
                <a:effectLst/>
                <a:latin typeface="+mn-ea"/>
                <a:cs typeface="宋体" panose="02010600030101010101" pitchFamily="2" charset="-122"/>
              </a:rPr>
              <a:t>                                    </a:t>
            </a:r>
            <a:r>
              <a:rPr lang="zh-CN" altLang="en-US" sz="1100" dirty="0" smtClean="0">
                <a:effectLst/>
                <a:latin typeface="+mn-ea"/>
                <a:cs typeface="宋体" panose="02010600030101010101" pitchFamily="2" charset="-122"/>
              </a:rPr>
              <a:t>公示评审结果</a:t>
            </a:r>
            <a:endParaRPr lang="zh-CN" sz="1100" dirty="0">
              <a:effectLst/>
              <a:latin typeface="+mn-ea"/>
              <a:cs typeface="宋体" panose="02010600030101010101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690370" y="5158776"/>
            <a:ext cx="3146261" cy="255905"/>
          </a:xfrm>
          <a:prstGeom prst="rect">
            <a:avLst/>
          </a:prstGeom>
          <a:noFill/>
          <a:ln w="444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 upright="1"/>
          <a:lstStyle/>
          <a:p>
            <a:pPr marL="163195" marR="161925" algn="ctr">
              <a:lnSpc>
                <a:spcPct val="120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altLang="zh-CN" sz="1100" dirty="0" smtClean="0">
                <a:latin typeface="+mn-ea"/>
              </a:rPr>
              <a:t>高级</a:t>
            </a:r>
            <a:r>
              <a:rPr lang="en-US" altLang="zh-CN" sz="1100" dirty="0">
                <a:latin typeface="+mn-ea"/>
              </a:rPr>
              <a:t>职称资格：由各系列省主管部门发文公布</a:t>
            </a:r>
            <a:r>
              <a:rPr lang="zh-CN" altLang="zh-CN" sz="1100" dirty="0" smtClean="0">
                <a:effectLst/>
                <a:latin typeface="+mn-ea"/>
              </a:rPr>
              <a:t> </a:t>
            </a:r>
            <a:endParaRPr lang="zh-CN" sz="1100" dirty="0">
              <a:effectLst/>
              <a:latin typeface="+mn-ea"/>
              <a:cs typeface="宋体" panose="02010600030101010101" pitchFamily="2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564272" y="5607622"/>
            <a:ext cx="6252195" cy="310928"/>
          </a:xfrm>
          <a:prstGeom prst="rect">
            <a:avLst/>
          </a:prstGeom>
          <a:noFill/>
          <a:ln w="444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 upright="1"/>
          <a:lstStyle/>
          <a:p>
            <a:pPr marL="163195" marR="161925" algn="ctr">
              <a:lnSpc>
                <a:spcPct val="120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altLang="zh-CN" sz="1100" dirty="0">
                <a:latin typeface="+mn-ea"/>
              </a:rPr>
              <a:t>学院统一发文公布全院职称评审结果，各单位提出聘用意见</a:t>
            </a:r>
            <a:r>
              <a:rPr lang="zh-CN" altLang="zh-CN" sz="1100" dirty="0" smtClean="0">
                <a:effectLst/>
                <a:latin typeface="+mn-ea"/>
              </a:rPr>
              <a:t> </a:t>
            </a:r>
            <a:endParaRPr lang="zh-CN" sz="1100" dirty="0">
              <a:effectLst/>
              <a:latin typeface="+mn-ea"/>
              <a:cs typeface="宋体" panose="02010600030101010101" pitchFamily="2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753882" y="465154"/>
            <a:ext cx="1579278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zh-CN" altLang="en-US" b="1" dirty="0" smtClean="0">
                <a:latin typeface="+mn-ea"/>
              </a:rPr>
              <a:t>职称评审流程</a:t>
            </a:r>
          </a:p>
        </p:txBody>
      </p:sp>
      <p:cxnSp>
        <p:nvCxnSpPr>
          <p:cNvPr id="36" name="直线箭头连接符 35"/>
          <p:cNvCxnSpPr/>
          <p:nvPr/>
        </p:nvCxnSpPr>
        <p:spPr>
          <a:xfrm>
            <a:off x="4769832" y="2244916"/>
            <a:ext cx="0" cy="4028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/>
        </p:nvSpPr>
        <p:spPr>
          <a:xfrm>
            <a:off x="4912041" y="2378450"/>
            <a:ext cx="1031051" cy="2616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zh-CN" altLang="en-US" sz="1100" dirty="0" smtClean="0">
                <a:latin typeface="+mn-ea"/>
              </a:rPr>
              <a:t>资格审查通过</a:t>
            </a:r>
            <a:endParaRPr kumimoji="1" lang="zh-CN" altLang="en-US" sz="1100" dirty="0">
              <a:latin typeface="+mn-ea"/>
            </a:endParaRPr>
          </a:p>
        </p:txBody>
      </p:sp>
      <p:cxnSp>
        <p:nvCxnSpPr>
          <p:cNvPr id="40" name="直线箭头连接符 39"/>
          <p:cNvCxnSpPr/>
          <p:nvPr/>
        </p:nvCxnSpPr>
        <p:spPr>
          <a:xfrm>
            <a:off x="6218940" y="8308900"/>
            <a:ext cx="9472" cy="477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线箭头连接符 40"/>
          <p:cNvCxnSpPr/>
          <p:nvPr/>
        </p:nvCxnSpPr>
        <p:spPr>
          <a:xfrm>
            <a:off x="3985283" y="4077192"/>
            <a:ext cx="0" cy="1968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线箭头连接符 58"/>
          <p:cNvCxnSpPr/>
          <p:nvPr/>
        </p:nvCxnSpPr>
        <p:spPr>
          <a:xfrm>
            <a:off x="2115820" y="4105426"/>
            <a:ext cx="0" cy="616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线箭头连接符 60"/>
          <p:cNvCxnSpPr/>
          <p:nvPr/>
        </p:nvCxnSpPr>
        <p:spPr>
          <a:xfrm>
            <a:off x="6743407" y="4081272"/>
            <a:ext cx="0" cy="640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线箭头连接符 62"/>
          <p:cNvCxnSpPr/>
          <p:nvPr/>
        </p:nvCxnSpPr>
        <p:spPr>
          <a:xfrm>
            <a:off x="6743408" y="4965510"/>
            <a:ext cx="0" cy="1875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线箭头连接符 64"/>
          <p:cNvCxnSpPr/>
          <p:nvPr/>
        </p:nvCxnSpPr>
        <p:spPr>
          <a:xfrm>
            <a:off x="2120126" y="4965510"/>
            <a:ext cx="0" cy="636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线箭头连接符 68"/>
          <p:cNvCxnSpPr>
            <a:stCxn id="31" idx="2"/>
            <a:endCxn id="2" idx="0"/>
          </p:cNvCxnSpPr>
          <p:nvPr/>
        </p:nvCxnSpPr>
        <p:spPr>
          <a:xfrm>
            <a:off x="4690370" y="5918550"/>
            <a:ext cx="0" cy="360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文本框 76"/>
          <p:cNvSpPr txBox="1"/>
          <p:nvPr/>
        </p:nvSpPr>
        <p:spPr>
          <a:xfrm>
            <a:off x="6899837" y="4274015"/>
            <a:ext cx="748923" cy="2616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zh-CN" altLang="en-US" sz="1100" dirty="0">
                <a:latin typeface="+mn-ea"/>
              </a:rPr>
              <a:t>评审通过</a:t>
            </a:r>
          </a:p>
        </p:txBody>
      </p:sp>
      <p:cxnSp>
        <p:nvCxnSpPr>
          <p:cNvPr id="78" name="直线箭头连接符 77"/>
          <p:cNvCxnSpPr/>
          <p:nvPr/>
        </p:nvCxnSpPr>
        <p:spPr>
          <a:xfrm>
            <a:off x="3985283" y="4465422"/>
            <a:ext cx="0" cy="2563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文本框 79"/>
          <p:cNvSpPr txBox="1"/>
          <p:nvPr/>
        </p:nvSpPr>
        <p:spPr>
          <a:xfrm>
            <a:off x="4059140" y="4460166"/>
            <a:ext cx="748923" cy="2616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zh-CN" altLang="en-US" sz="1100" dirty="0" smtClean="0">
                <a:latin typeface="+mn-ea"/>
              </a:rPr>
              <a:t>评审通过</a:t>
            </a:r>
            <a:endParaRPr kumimoji="1" lang="zh-CN" altLang="en-US" sz="1100" dirty="0">
              <a:latin typeface="+mn-ea"/>
            </a:endParaRPr>
          </a:p>
        </p:txBody>
      </p:sp>
      <p:sp>
        <p:nvSpPr>
          <p:cNvPr id="81" name="文本框 80"/>
          <p:cNvSpPr txBox="1"/>
          <p:nvPr/>
        </p:nvSpPr>
        <p:spPr>
          <a:xfrm>
            <a:off x="2172641" y="5153071"/>
            <a:ext cx="1172116" cy="2616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zh-CN" altLang="en-US" sz="1100" dirty="0" smtClean="0">
                <a:latin typeface="+mn-ea"/>
              </a:rPr>
              <a:t>公示期满无异议</a:t>
            </a:r>
            <a:endParaRPr kumimoji="1" lang="zh-CN" altLang="en-US" sz="1100" dirty="0">
              <a:latin typeface="+mn-ea"/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1377318" y="4274015"/>
            <a:ext cx="748923" cy="2616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zh-CN" altLang="en-US" sz="1100" dirty="0" smtClean="0">
                <a:latin typeface="+mn-ea"/>
              </a:rPr>
              <a:t>评审通过</a:t>
            </a:r>
            <a:endParaRPr kumimoji="1" lang="zh-CN" altLang="en-US" sz="1100" dirty="0">
              <a:latin typeface="+mn-ea"/>
            </a:endParaRPr>
          </a:p>
        </p:txBody>
      </p:sp>
      <p:cxnSp>
        <p:nvCxnSpPr>
          <p:cNvPr id="86" name="直线箭头连接符 85"/>
          <p:cNvCxnSpPr/>
          <p:nvPr/>
        </p:nvCxnSpPr>
        <p:spPr>
          <a:xfrm>
            <a:off x="6735073" y="5414681"/>
            <a:ext cx="0" cy="1875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76</Words>
  <Application>Microsoft Office PowerPoint</Application>
  <PresentationFormat>全屏显示(4:3)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演示文稿</vt:lpstr>
    </vt:vector>
  </TitlesOfParts>
  <Company>鲁迅美术学院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 聪聪</dc:creator>
  <cp:lastModifiedBy>1046855038@qq.com</cp:lastModifiedBy>
  <cp:revision>4</cp:revision>
  <dcterms:created xsi:type="dcterms:W3CDTF">2019-08-10T01:47:00Z</dcterms:created>
  <dcterms:modified xsi:type="dcterms:W3CDTF">2019-08-27T02:12:47Z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2052-11.1.0.8894</vt:lpwstr>
  </property>
</Properties>
</file>