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84CF-A0EC-B64E-A1B6-26C0A8903F5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2DFB5-970D-1D49-BEF6-89FFB97E8FF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64272" y="6279333"/>
            <a:ext cx="6252196" cy="243506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005840" algn="ctr">
              <a:spcBef>
                <a:spcPts val="345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        人事处根据岗位空缺情况报学院</a:t>
            </a:r>
            <a:r>
              <a:rPr lang="en-US" sz="1100" dirty="0" smtClean="0">
                <a:effectLst/>
                <a:latin typeface="+mn-ea"/>
                <a:cs typeface="宋体" panose="02010600030101010101" pitchFamily="2" charset="-122"/>
              </a:rPr>
              <a:t>研究</a:t>
            </a:r>
            <a:r>
              <a:rPr lang="zh-CN" altLang="en-US" sz="1100" dirty="0">
                <a:latin typeface="+mn-ea"/>
                <a:cs typeface="宋体" panose="02010600030101010101" pitchFamily="2" charset="-122"/>
              </a:rPr>
              <a:t>，</a:t>
            </a:r>
            <a:r>
              <a:rPr lang="en-US" sz="1100" dirty="0" smtClean="0">
                <a:effectLst/>
                <a:latin typeface="+mn-ea"/>
                <a:cs typeface="宋体" panose="02010600030101010101" pitchFamily="2" charset="-122"/>
              </a:rPr>
              <a:t>发</a:t>
            </a: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文聘用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81141" y="983536"/>
            <a:ext cx="184731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endParaRPr kumimoji="1" lang="zh-CN" altLang="en-US" sz="1100" dirty="0"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52990" y="975842"/>
            <a:ext cx="6303804" cy="542708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580390" marR="369570" indent="-209550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申报中高级职称须取得全国职称外语统一考试、全国专业技术人员机算机应用能力考试及教育理论培训合格成绩；教师还须取得教师资格证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52990" y="1684037"/>
            <a:ext cx="6303804" cy="215873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929640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人事处发当年度申报通知，申报人提交相应的评审材料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65333" y="2191419"/>
            <a:ext cx="184731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endParaRPr kumimoji="1" lang="zh-CN" altLang="en-US" sz="1100" dirty="0">
              <a:latin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64272" y="2030200"/>
            <a:ext cx="6292522" cy="214716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929640" algn="ctr">
              <a:spcBef>
                <a:spcPts val="360"/>
              </a:spcBef>
              <a:spcAft>
                <a:spcPts val="0"/>
              </a:spcAft>
            </a:pPr>
            <a:r>
              <a:rPr lang="zh-CN" altLang="en-US" sz="1100" dirty="0" smtClean="0">
                <a:effectLst/>
                <a:latin typeface="+mn-ea"/>
                <a:cs typeface="宋体" panose="02010600030101010101" pitchFamily="2" charset="-122"/>
              </a:rPr>
              <a:t>由人事处按规定组织资格初审，通过后报上级主管部门资格审查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64272" y="2653824"/>
            <a:ext cx="6303804" cy="51181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846455" marR="847090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填写《专业技术职务评审表》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  <a:p>
            <a:pPr marL="847090" marR="847090" algn="ctr">
              <a:spcBef>
                <a:spcPts val="30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申报高级职称对象代表作材料，还须组织校内外专家鉴定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grpSp>
        <p:nvGrpSpPr>
          <p:cNvPr id="10" name="组合 83"/>
          <p:cNvGrpSpPr/>
          <p:nvPr/>
        </p:nvGrpSpPr>
        <p:grpSpPr>
          <a:xfrm>
            <a:off x="2080515" y="3167213"/>
            <a:ext cx="4698198" cy="429289"/>
            <a:chOff x="2131" y="-1724"/>
            <a:chExt cx="5456" cy="595"/>
          </a:xfrm>
        </p:grpSpPr>
        <p:cxnSp>
          <p:nvCxnSpPr>
            <p:cNvPr id="11" name="直线 84"/>
            <p:cNvCxnSpPr/>
            <p:nvPr/>
          </p:nvCxnSpPr>
          <p:spPr>
            <a:xfrm>
              <a:off x="2177" y="-1378"/>
              <a:ext cx="0" cy="155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12" name="任意多边形 85"/>
            <p:cNvSpPr/>
            <p:nvPr/>
          </p:nvSpPr>
          <p:spPr>
            <a:xfrm>
              <a:off x="2131" y="-1256"/>
              <a:ext cx="93" cy="127"/>
            </a:xfrm>
            <a:custGeom>
              <a:avLst/>
              <a:gdLst/>
              <a:ahLst/>
              <a:cxnLst/>
              <a:rect l="0" t="0" r="0" b="0"/>
              <a:pathLst>
                <a:path w="93" h="127">
                  <a:moveTo>
                    <a:pt x="92" y="0"/>
                  </a:moveTo>
                  <a:lnTo>
                    <a:pt x="0" y="0"/>
                  </a:lnTo>
                  <a:lnTo>
                    <a:pt x="46" y="12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upright="1"/>
            <a:lstStyle/>
            <a:p>
              <a:pPr algn="ctr"/>
              <a:endParaRPr lang="zh-CN" altLang="en-US" sz="1100">
                <a:latin typeface="+mn-ea"/>
              </a:endParaRPr>
            </a:p>
          </p:txBody>
        </p:sp>
        <p:cxnSp>
          <p:nvCxnSpPr>
            <p:cNvPr id="13" name="直线 86"/>
            <p:cNvCxnSpPr/>
            <p:nvPr/>
          </p:nvCxnSpPr>
          <p:spPr>
            <a:xfrm>
              <a:off x="4343" y="-1383"/>
              <a:ext cx="0" cy="155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14" name="任意多边形 87"/>
            <p:cNvSpPr/>
            <p:nvPr/>
          </p:nvSpPr>
          <p:spPr>
            <a:xfrm>
              <a:off x="4297" y="-1260"/>
              <a:ext cx="93" cy="127"/>
            </a:xfrm>
            <a:custGeom>
              <a:avLst/>
              <a:gdLst/>
              <a:ahLst/>
              <a:cxnLst/>
              <a:rect l="0" t="0" r="0" b="0"/>
              <a:pathLst>
                <a:path w="93" h="127">
                  <a:moveTo>
                    <a:pt x="92" y="0"/>
                  </a:moveTo>
                  <a:lnTo>
                    <a:pt x="0" y="0"/>
                  </a:lnTo>
                  <a:lnTo>
                    <a:pt x="46" y="12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upright="1"/>
            <a:lstStyle/>
            <a:p>
              <a:pPr algn="ctr"/>
              <a:endParaRPr lang="zh-CN" altLang="en-US" sz="1100">
                <a:latin typeface="+mn-ea"/>
              </a:endParaRPr>
            </a:p>
          </p:txBody>
        </p:sp>
        <p:cxnSp>
          <p:nvCxnSpPr>
            <p:cNvPr id="15" name="直线 88"/>
            <p:cNvCxnSpPr/>
            <p:nvPr/>
          </p:nvCxnSpPr>
          <p:spPr>
            <a:xfrm>
              <a:off x="7541" y="-1383"/>
              <a:ext cx="0" cy="155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16" name="任意多边形 89"/>
            <p:cNvSpPr/>
            <p:nvPr/>
          </p:nvSpPr>
          <p:spPr>
            <a:xfrm>
              <a:off x="7494" y="-1260"/>
              <a:ext cx="93" cy="127"/>
            </a:xfrm>
            <a:custGeom>
              <a:avLst/>
              <a:gdLst/>
              <a:ahLst/>
              <a:cxnLst/>
              <a:rect l="0" t="0" r="0" b="0"/>
              <a:pathLst>
                <a:path w="93" h="127">
                  <a:moveTo>
                    <a:pt x="92" y="0"/>
                  </a:moveTo>
                  <a:lnTo>
                    <a:pt x="0" y="0"/>
                  </a:lnTo>
                  <a:lnTo>
                    <a:pt x="46" y="12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upright="1"/>
            <a:lstStyle/>
            <a:p>
              <a:pPr algn="ctr"/>
              <a:endParaRPr lang="zh-CN" altLang="en-US" sz="1100">
                <a:latin typeface="+mn-ea"/>
              </a:endParaRPr>
            </a:p>
          </p:txBody>
        </p:sp>
        <p:cxnSp>
          <p:nvCxnSpPr>
            <p:cNvPr id="17" name="直线 90"/>
            <p:cNvCxnSpPr/>
            <p:nvPr/>
          </p:nvCxnSpPr>
          <p:spPr>
            <a:xfrm>
              <a:off x="5244" y="-1724"/>
              <a:ext cx="0" cy="246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18" name="任意多边形 91"/>
            <p:cNvSpPr/>
            <p:nvPr/>
          </p:nvSpPr>
          <p:spPr>
            <a:xfrm>
              <a:off x="5198" y="-1511"/>
              <a:ext cx="93" cy="127"/>
            </a:xfrm>
            <a:custGeom>
              <a:avLst/>
              <a:gdLst/>
              <a:ahLst/>
              <a:cxnLst/>
              <a:rect l="0" t="0" r="0" b="0"/>
              <a:pathLst>
                <a:path w="93" h="127">
                  <a:moveTo>
                    <a:pt x="92" y="0"/>
                  </a:moveTo>
                  <a:lnTo>
                    <a:pt x="0" y="0"/>
                  </a:lnTo>
                  <a:lnTo>
                    <a:pt x="46" y="12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upright="1"/>
            <a:lstStyle/>
            <a:p>
              <a:pPr algn="ctr"/>
              <a:endParaRPr lang="zh-CN" altLang="en-US" sz="1100">
                <a:latin typeface="+mn-ea"/>
              </a:endParaRPr>
            </a:p>
          </p:txBody>
        </p:sp>
        <p:cxnSp>
          <p:nvCxnSpPr>
            <p:cNvPr id="19" name="直线 92"/>
            <p:cNvCxnSpPr/>
            <p:nvPr/>
          </p:nvCxnSpPr>
          <p:spPr>
            <a:xfrm>
              <a:off x="2172" y="-1384"/>
              <a:ext cx="5374" cy="0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20" name="文本框 19"/>
          <p:cNvSpPr txBox="1"/>
          <p:nvPr/>
        </p:nvSpPr>
        <p:spPr>
          <a:xfrm>
            <a:off x="1544816" y="3593616"/>
            <a:ext cx="1150620" cy="51181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53670" marR="82550" indent="-69850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中级职称：由学院中评委评审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221137" y="3556937"/>
            <a:ext cx="1449070" cy="51181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美术类高级职称： 召开各学科组会议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90477" y="3556937"/>
            <a:ext cx="2766318" cy="524335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>
                <a:latin typeface="+mn-ea"/>
              </a:rPr>
              <a:t>非美术类高级职称：由学院中评委评审推荐，报省系列主管部门评审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221137" y="4274015"/>
            <a:ext cx="1449070" cy="191407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zh-CN" altLang="en-US" sz="1100" dirty="0" smtClean="0">
                <a:effectLst/>
                <a:latin typeface="+mn-ea"/>
                <a:cs typeface="宋体" panose="02010600030101010101" pitchFamily="2" charset="-122"/>
              </a:rPr>
              <a:t>召开高评委会议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564272" y="4721776"/>
            <a:ext cx="6252196" cy="243734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 smtClean="0">
                <a:effectLst/>
                <a:latin typeface="+mn-ea"/>
                <a:cs typeface="宋体" panose="02010600030101010101" pitchFamily="2" charset="-122"/>
              </a:rPr>
              <a:t>                                    </a:t>
            </a:r>
            <a:r>
              <a:rPr lang="zh-CN" altLang="en-US" sz="1100" dirty="0" smtClean="0">
                <a:effectLst/>
                <a:latin typeface="+mn-ea"/>
                <a:cs typeface="宋体" panose="02010600030101010101" pitchFamily="2" charset="-122"/>
              </a:rPr>
              <a:t>公示评审结果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690370" y="5158776"/>
            <a:ext cx="3146261" cy="255905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 smtClean="0">
                <a:latin typeface="+mn-ea"/>
              </a:rPr>
              <a:t>高级</a:t>
            </a:r>
            <a:r>
              <a:rPr lang="en-US" altLang="zh-CN" sz="1100" dirty="0">
                <a:latin typeface="+mn-ea"/>
              </a:rPr>
              <a:t>职称资格：由各系列省主管部门发文公布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564272" y="5607622"/>
            <a:ext cx="6252195" cy="310928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63195" marR="16192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>
                <a:latin typeface="+mn-ea"/>
              </a:rPr>
              <a:t>学院统一发文公布全院职称评审结果，各单位提出聘用意见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753882" y="465154"/>
            <a:ext cx="1579278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b="1" dirty="0" smtClean="0">
                <a:latin typeface="+mn-ea"/>
              </a:rPr>
              <a:t>职称评审流程</a:t>
            </a:r>
          </a:p>
        </p:txBody>
      </p:sp>
      <p:cxnSp>
        <p:nvCxnSpPr>
          <p:cNvPr id="36" name="直线箭头连接符 35"/>
          <p:cNvCxnSpPr/>
          <p:nvPr/>
        </p:nvCxnSpPr>
        <p:spPr>
          <a:xfrm>
            <a:off x="4769832" y="2244916"/>
            <a:ext cx="0" cy="402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4912041" y="2378450"/>
            <a:ext cx="1031051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sz="1100" dirty="0" smtClean="0">
                <a:latin typeface="+mn-ea"/>
              </a:rPr>
              <a:t>资格审查通过</a:t>
            </a:r>
            <a:endParaRPr kumimoji="1" lang="zh-CN" altLang="en-US" sz="1100" dirty="0">
              <a:latin typeface="+mn-ea"/>
            </a:endParaRPr>
          </a:p>
        </p:txBody>
      </p:sp>
      <p:cxnSp>
        <p:nvCxnSpPr>
          <p:cNvPr id="40" name="直线箭头连接符 39"/>
          <p:cNvCxnSpPr/>
          <p:nvPr/>
        </p:nvCxnSpPr>
        <p:spPr>
          <a:xfrm>
            <a:off x="6218940" y="8308900"/>
            <a:ext cx="9472" cy="477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线箭头连接符 40"/>
          <p:cNvCxnSpPr/>
          <p:nvPr/>
        </p:nvCxnSpPr>
        <p:spPr>
          <a:xfrm>
            <a:off x="3985283" y="4077192"/>
            <a:ext cx="0" cy="196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线箭头连接符 58"/>
          <p:cNvCxnSpPr/>
          <p:nvPr/>
        </p:nvCxnSpPr>
        <p:spPr>
          <a:xfrm>
            <a:off x="2115820" y="4105426"/>
            <a:ext cx="0" cy="61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线箭头连接符 60"/>
          <p:cNvCxnSpPr/>
          <p:nvPr/>
        </p:nvCxnSpPr>
        <p:spPr>
          <a:xfrm>
            <a:off x="6743407" y="4081272"/>
            <a:ext cx="0" cy="640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线箭头连接符 62"/>
          <p:cNvCxnSpPr/>
          <p:nvPr/>
        </p:nvCxnSpPr>
        <p:spPr>
          <a:xfrm>
            <a:off x="6743408" y="4965510"/>
            <a:ext cx="0" cy="1875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线箭头连接符 64"/>
          <p:cNvCxnSpPr/>
          <p:nvPr/>
        </p:nvCxnSpPr>
        <p:spPr>
          <a:xfrm>
            <a:off x="2120126" y="4965510"/>
            <a:ext cx="0" cy="63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线箭头连接符 68"/>
          <p:cNvCxnSpPr>
            <a:stCxn id="31" idx="2"/>
            <a:endCxn id="2" idx="0"/>
          </p:cNvCxnSpPr>
          <p:nvPr/>
        </p:nvCxnSpPr>
        <p:spPr>
          <a:xfrm>
            <a:off x="4690370" y="5918550"/>
            <a:ext cx="0" cy="360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6899837" y="4274015"/>
            <a:ext cx="748923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zh-CN" altLang="en-US" sz="1100" dirty="0">
                <a:latin typeface="+mn-ea"/>
              </a:rPr>
              <a:t>评审通过</a:t>
            </a:r>
          </a:p>
        </p:txBody>
      </p:sp>
      <p:cxnSp>
        <p:nvCxnSpPr>
          <p:cNvPr id="78" name="直线箭头连接符 77"/>
          <p:cNvCxnSpPr/>
          <p:nvPr/>
        </p:nvCxnSpPr>
        <p:spPr>
          <a:xfrm>
            <a:off x="3985283" y="4465422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文本框 79"/>
          <p:cNvSpPr txBox="1"/>
          <p:nvPr/>
        </p:nvSpPr>
        <p:spPr>
          <a:xfrm>
            <a:off x="4059140" y="4460166"/>
            <a:ext cx="748923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sz="1100" dirty="0" smtClean="0">
                <a:latin typeface="+mn-ea"/>
              </a:rPr>
              <a:t>评审通过</a:t>
            </a:r>
            <a:endParaRPr kumimoji="1" lang="zh-CN" altLang="en-US" sz="1100" dirty="0">
              <a:latin typeface="+mn-ea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2172641" y="5153071"/>
            <a:ext cx="1172116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sz="1100" dirty="0" smtClean="0">
                <a:latin typeface="+mn-ea"/>
              </a:rPr>
              <a:t>公示期满无异议</a:t>
            </a:r>
            <a:endParaRPr kumimoji="1" lang="zh-CN" altLang="en-US" sz="1100" dirty="0">
              <a:latin typeface="+mn-ea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377318" y="4274015"/>
            <a:ext cx="748923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sz="1100" dirty="0" smtClean="0">
                <a:latin typeface="+mn-ea"/>
              </a:rPr>
              <a:t>评审通过</a:t>
            </a:r>
            <a:endParaRPr kumimoji="1" lang="zh-CN" altLang="en-US" sz="1100" dirty="0">
              <a:latin typeface="+mn-ea"/>
            </a:endParaRPr>
          </a:p>
        </p:txBody>
      </p:sp>
      <p:cxnSp>
        <p:nvCxnSpPr>
          <p:cNvPr id="86" name="直线箭头连接符 85"/>
          <p:cNvCxnSpPr/>
          <p:nvPr/>
        </p:nvCxnSpPr>
        <p:spPr>
          <a:xfrm>
            <a:off x="6735073" y="5414681"/>
            <a:ext cx="0" cy="1875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</Words>
  <Application>Microsoft Office PowerPoint</Application>
  <PresentationFormat>全屏显示(4:3)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聪聪</dc:creator>
  <cp:lastModifiedBy>1046855038@qq.com</cp:lastModifiedBy>
  <cp:revision>4</cp:revision>
  <dcterms:created xsi:type="dcterms:W3CDTF">2019-08-10T01:47:00Z</dcterms:created>
  <dcterms:modified xsi:type="dcterms:W3CDTF">2019-08-27T02:12:47Z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